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theme/themeOverride15.xml" ContentType="application/vnd.openxmlformats-officedocument.themeOverride+xml"/>
  <Override PartName="/ppt/notesSlides/notesSlide16.xml" ContentType="application/vnd.openxmlformats-officedocument.presentationml.notesSlide+xml"/>
  <Override PartName="/ppt/theme/themeOverride16.xml" ContentType="application/vnd.openxmlformats-officedocument.themeOverride+xml"/>
  <Override PartName="/ppt/notesSlides/notesSlide17.xml" ContentType="application/vnd.openxmlformats-officedocument.presentationml.notesSlide+xml"/>
  <Override PartName="/ppt/theme/themeOverride17.xml" ContentType="application/vnd.openxmlformats-officedocument.themeOverride+xml"/>
  <Override PartName="/ppt/notesSlides/notesSlide18.xml" ContentType="application/vnd.openxmlformats-officedocument.presentationml.notesSlide+xml"/>
  <Override PartName="/ppt/theme/themeOverride18.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9.xml" ContentType="application/vnd.openxmlformats-officedocument.themeOverride+xml"/>
  <Override PartName="/ppt/notesSlides/notesSlide21.xml" ContentType="application/vnd.openxmlformats-officedocument.presentationml.notesSlide+xml"/>
  <Override PartName="/ppt/theme/themeOverride20.xml" ContentType="application/vnd.openxmlformats-officedocument.themeOverride+xml"/>
  <Override PartName="/ppt/notesSlides/notesSlide22.xml" ContentType="application/vnd.openxmlformats-officedocument.presentationml.notesSlide+xml"/>
  <Override PartName="/ppt/theme/themeOverride21.xml" ContentType="application/vnd.openxmlformats-officedocument.themeOverride+xml"/>
  <Override PartName="/ppt/notesSlides/notesSlide23.xml" ContentType="application/vnd.openxmlformats-officedocument.presentationml.notesSlide+xml"/>
  <Override PartName="/ppt/theme/themeOverride22.xml" ContentType="application/vnd.openxmlformats-officedocument.themeOverride+xml"/>
  <Override PartName="/ppt/notesSlides/notesSlide24.xml" ContentType="application/vnd.openxmlformats-officedocument.presentationml.notesSlide+xml"/>
  <Override PartName="/ppt/theme/themeOverride23.xml" ContentType="application/vnd.openxmlformats-officedocument.themeOverride+xml"/>
  <Override PartName="/ppt/notesSlides/notesSlide25.xml" ContentType="application/vnd.openxmlformats-officedocument.presentationml.notesSlide+xml"/>
  <Override PartName="/ppt/theme/themeOverride24.xml" ContentType="application/vnd.openxmlformats-officedocument.themeOverride+xml"/>
  <Override PartName="/ppt/notesSlides/notesSlide26.xml" ContentType="application/vnd.openxmlformats-officedocument.presentationml.notesSlide+xml"/>
  <Override PartName="/ppt/theme/themeOverride25.xml" ContentType="application/vnd.openxmlformats-officedocument.themeOverride+xml"/>
  <Override PartName="/ppt/notesSlides/notesSlide27.xml" ContentType="application/vnd.openxmlformats-officedocument.presentationml.notesSlide+xml"/>
  <Override PartName="/ppt/theme/themeOverride26.xml" ContentType="application/vnd.openxmlformats-officedocument.themeOverride+xml"/>
  <Override PartName="/ppt/notesSlides/notesSlide28.xml" ContentType="application/vnd.openxmlformats-officedocument.presentationml.notesSlide+xml"/>
  <Override PartName="/ppt/theme/themeOverride27.xml" ContentType="application/vnd.openxmlformats-officedocument.themeOverride+xml"/>
  <Override PartName="/ppt/notesSlides/notesSlide29.xml" ContentType="application/vnd.openxmlformats-officedocument.presentationml.notesSl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29.xml" ContentType="application/vnd.openxmlformats-officedocument.themeOverride+xml"/>
  <Override PartName="/ppt/notesSlides/notesSlide31.xml" ContentType="application/vnd.openxmlformats-officedocument.presentationml.notesSlide+xml"/>
  <Override PartName="/ppt/theme/themeOverride30.xml" ContentType="application/vnd.openxmlformats-officedocument.themeOverride+xml"/>
  <Override PartName="/ppt/notesSlides/notesSlide32.xml" ContentType="application/vnd.openxmlformats-officedocument.presentationml.notesSlide+xml"/>
  <Override PartName="/ppt/theme/themeOverride31.xml" ContentType="application/vnd.openxmlformats-officedocument.themeOverride+xml"/>
  <Override PartName="/ppt/notesSlides/notesSlide33.xml" ContentType="application/vnd.openxmlformats-officedocument.presentationml.notesSlide+xml"/>
  <Override PartName="/ppt/theme/themeOverride32.xml" ContentType="application/vnd.openxmlformats-officedocument.themeOverride+xml"/>
  <Override PartName="/ppt/notesSlides/notesSlide34.xml" ContentType="application/vnd.openxmlformats-officedocument.presentationml.notesSlide+xml"/>
  <Override PartName="/ppt/theme/themeOverride33.xml" ContentType="application/vnd.openxmlformats-officedocument.themeOverride+xml"/>
  <Override PartName="/ppt/notesSlides/notesSlide35.xml" ContentType="application/vnd.openxmlformats-officedocument.presentationml.notesSlide+xml"/>
  <Override PartName="/ppt/theme/themeOverride34.xml" ContentType="application/vnd.openxmlformats-officedocument.themeOverride+xml"/>
  <Override PartName="/ppt/notesSlides/notesSlide36.xml" ContentType="application/vnd.openxmlformats-officedocument.presentationml.notesSlide+xml"/>
  <Override PartName="/ppt/theme/themeOverride35.xml" ContentType="application/vnd.openxmlformats-officedocument.themeOverride+xml"/>
  <Override PartName="/ppt/notesSlides/notesSlide37.xml" ContentType="application/vnd.openxmlformats-officedocument.presentationml.notesSlide+xml"/>
  <Override PartName="/ppt/theme/themeOverride36.xml" ContentType="application/vnd.openxmlformats-officedocument.themeOverride+xml"/>
  <Override PartName="/ppt/notesSlides/notesSlide38.xml" ContentType="application/vnd.openxmlformats-officedocument.presentationml.notesSlide+xml"/>
  <Override PartName="/ppt/theme/themeOverride37.xml" ContentType="application/vnd.openxmlformats-officedocument.themeOverride+xml"/>
  <Override PartName="/ppt/notesSlides/notesSlide39.xml" ContentType="application/vnd.openxmlformats-officedocument.presentationml.notesSlide+xml"/>
  <Override PartName="/ppt/theme/themeOverride38.xml" ContentType="application/vnd.openxmlformats-officedocument.themeOverride+xml"/>
  <Override PartName="/ppt/notesSlides/notesSlide40.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40.xml" ContentType="application/vnd.openxmlformats-officedocument.themeOverride+xml"/>
  <Override PartName="/ppt/notesSlides/notesSlide44.xml" ContentType="application/vnd.openxmlformats-officedocument.presentationml.notesSlide+xml"/>
  <Override PartName="/ppt/theme/themeOverride41.xml" ContentType="application/vnd.openxmlformats-officedocument.themeOverride+xml"/>
  <Override PartName="/ppt/notesSlides/notesSlide45.xml" ContentType="application/vnd.openxmlformats-officedocument.presentationml.notesSlide+xml"/>
  <Override PartName="/ppt/theme/themeOverride42.xml" ContentType="application/vnd.openxmlformats-officedocument.themeOverride+xml"/>
  <Override PartName="/ppt/notesSlides/notesSlide46.xml" ContentType="application/vnd.openxmlformats-officedocument.presentationml.notesSlide+xml"/>
  <Override PartName="/ppt/theme/themeOverride43.xml" ContentType="application/vnd.openxmlformats-officedocument.themeOverride+xml"/>
  <Override PartName="/ppt/notesSlides/notesSlide47.xml" ContentType="application/vnd.openxmlformats-officedocument.presentationml.notesSlide+xml"/>
  <Override PartName="/ppt/theme/themeOverride44.xml" ContentType="application/vnd.openxmlformats-officedocument.themeOverride+xml"/>
  <Override PartName="/ppt/notesSlides/notesSlide48.xml" ContentType="application/vnd.openxmlformats-officedocument.presentationml.notesSlide+xml"/>
  <Override PartName="/ppt/theme/themeOverride45.xml" ContentType="application/vnd.openxmlformats-officedocument.themeOverride+xml"/>
  <Override PartName="/ppt/notesSlides/notesSlide49.xml" ContentType="application/vnd.openxmlformats-officedocument.presentationml.notesSlide+xml"/>
  <Override PartName="/ppt/theme/themeOverride46.xml" ContentType="application/vnd.openxmlformats-officedocument.themeOverride+xml"/>
  <Override PartName="/ppt/notesSlides/notesSlide50.xml" ContentType="application/vnd.openxmlformats-officedocument.presentationml.notesSlide+xml"/>
  <Override PartName="/ppt/theme/themeOverride47.xml" ContentType="application/vnd.openxmlformats-officedocument.themeOverride+xml"/>
  <Override PartName="/ppt/notesSlides/notesSlide51.xml" ContentType="application/vnd.openxmlformats-officedocument.presentationml.notesSlide+xml"/>
  <Override PartName="/ppt/theme/themeOverride48.xml" ContentType="application/vnd.openxmlformats-officedocument.themeOverride+xml"/>
  <Override PartName="/ppt/notesSlides/notesSlide52.xml" ContentType="application/vnd.openxmlformats-officedocument.presentationml.notesSlide+xml"/>
  <Override PartName="/ppt/theme/themeOverride49.xml" ContentType="application/vnd.openxmlformats-officedocument.themeOverride+xml"/>
  <Override PartName="/ppt/notesSlides/notesSlide53.xml" ContentType="application/vnd.openxmlformats-officedocument.presentationml.notesSlide+xml"/>
  <Override PartName="/ppt/theme/themeOverride50.xml" ContentType="application/vnd.openxmlformats-officedocument.themeOverride+xml"/>
  <Override PartName="/ppt/notesSlides/notesSlide54.xml" ContentType="application/vnd.openxmlformats-officedocument.presentationml.notesSlide+xml"/>
  <Override PartName="/ppt/theme/themeOverride51.xml" ContentType="application/vnd.openxmlformats-officedocument.themeOverride+xml"/>
  <Override PartName="/ppt/notesSlides/notesSlide55.xml" ContentType="application/vnd.openxmlformats-officedocument.presentationml.notesSlide+xml"/>
  <Override PartName="/ppt/theme/themeOverride52.xml" ContentType="application/vnd.openxmlformats-officedocument.themeOverride+xml"/>
  <Override PartName="/ppt/notesSlides/notesSlide56.xml" ContentType="application/vnd.openxmlformats-officedocument.presentationml.notesSlide+xml"/>
  <Override PartName="/ppt/theme/themeOverride53.xml" ContentType="application/vnd.openxmlformats-officedocument.themeOverride+xml"/>
  <Override PartName="/ppt/notesSlides/notesSlide57.xml" ContentType="application/vnd.openxmlformats-officedocument.presentationml.notesSlide+xml"/>
  <Override PartName="/ppt/theme/themeOverride54.xml" ContentType="application/vnd.openxmlformats-officedocument.themeOverride+xml"/>
  <Override PartName="/ppt/notesSlides/notesSlide58.xml" ContentType="application/vnd.openxmlformats-officedocument.presentationml.notesSlide+xml"/>
  <Override PartName="/ppt/theme/themeOverride55.xml" ContentType="application/vnd.openxmlformats-officedocument.themeOverride+xml"/>
  <Override PartName="/ppt/notesSlides/notesSlide59.xml" ContentType="application/vnd.openxmlformats-officedocument.presentationml.notesSlide+xml"/>
  <Override PartName="/ppt/theme/themeOverride56.xml" ContentType="application/vnd.openxmlformats-officedocument.themeOverride+xml"/>
  <Override PartName="/ppt/notesSlides/notesSlide60.xml" ContentType="application/vnd.openxmlformats-officedocument.presentationml.notesSlide+xml"/>
  <Override PartName="/ppt/theme/themeOverride57.xml" ContentType="application/vnd.openxmlformats-officedocument.themeOverride+xml"/>
  <Override PartName="/ppt/notesSlides/notesSlide61.xml" ContentType="application/vnd.openxmlformats-officedocument.presentationml.notesSlide+xml"/>
  <Override PartName="/ppt/theme/themeOverride58.xml" ContentType="application/vnd.openxmlformats-officedocument.themeOverride+xml"/>
  <Override PartName="/ppt/notesSlides/notesSlide62.xml" ContentType="application/vnd.openxmlformats-officedocument.presentationml.notesSlide+xml"/>
  <Override PartName="/ppt/theme/themeOverride59.xml" ContentType="application/vnd.openxmlformats-officedocument.themeOverride+xml"/>
  <Override PartName="/ppt/notesSlides/notesSlide63.xml" ContentType="application/vnd.openxmlformats-officedocument.presentationml.notesSlide+xml"/>
  <Override PartName="/ppt/theme/themeOverride60.xml" ContentType="application/vnd.openxmlformats-officedocument.themeOverride+xml"/>
  <Override PartName="/ppt/notesSlides/notesSlide64.xml" ContentType="application/vnd.openxmlformats-officedocument.presentationml.notesSlide+xml"/>
  <Override PartName="/ppt/theme/themeOverride61.xml" ContentType="application/vnd.openxmlformats-officedocument.themeOverride+xml"/>
  <Override PartName="/ppt/notesSlides/notesSlide65.xml" ContentType="application/vnd.openxmlformats-officedocument.presentationml.notesSlide+xml"/>
  <Override PartName="/ppt/theme/themeOverride62.xml" ContentType="application/vnd.openxmlformats-officedocument.themeOverride+xml"/>
  <Override PartName="/ppt/notesSlides/notesSlide66.xml" ContentType="application/vnd.openxmlformats-officedocument.presentationml.notesSlide+xml"/>
  <Override PartName="/ppt/theme/themeOverride63.xml" ContentType="application/vnd.openxmlformats-officedocument.themeOverride+xml"/>
  <Override PartName="/ppt/notesSlides/notesSlide67.xml" ContentType="application/vnd.openxmlformats-officedocument.presentationml.notesSlide+xml"/>
  <Override PartName="/ppt/theme/themeOverride64.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heme/themeOverride65.xml" ContentType="application/vnd.openxmlformats-officedocument.themeOverr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2" r:id="rId1"/>
    <p:sldMasterId id="2147483707" r:id="rId2"/>
  </p:sldMasterIdLst>
  <p:notesMasterIdLst>
    <p:notesMasterId r:id="rId85"/>
  </p:notesMasterIdLst>
  <p:sldIdLst>
    <p:sldId id="256" r:id="rId3"/>
    <p:sldId id="260" r:id="rId4"/>
    <p:sldId id="257" r:id="rId5"/>
    <p:sldId id="333" r:id="rId6"/>
    <p:sldId id="337" r:id="rId7"/>
    <p:sldId id="338" r:id="rId8"/>
    <p:sldId id="339" r:id="rId9"/>
    <p:sldId id="340" r:id="rId10"/>
    <p:sldId id="341" r:id="rId11"/>
    <p:sldId id="342" r:id="rId12"/>
    <p:sldId id="335" r:id="rId13"/>
    <p:sldId id="343" r:id="rId14"/>
    <p:sldId id="350" r:id="rId15"/>
    <p:sldId id="336" r:id="rId16"/>
    <p:sldId id="344" r:id="rId17"/>
    <p:sldId id="346" r:id="rId18"/>
    <p:sldId id="347" r:id="rId19"/>
    <p:sldId id="351" r:id="rId20"/>
    <p:sldId id="349" r:id="rId21"/>
    <p:sldId id="259" r:id="rId22"/>
    <p:sldId id="332" r:id="rId23"/>
    <p:sldId id="258"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Lst>
  <p:sldSz cx="9144000" cy="5143500" type="screen16x9"/>
  <p:notesSz cx="6858000" cy="9144000"/>
  <p:embeddedFontLst>
    <p:embeddedFont>
      <p:font typeface="Source Sans Pro" panose="020B0604020202020204" charset="0"/>
      <p:regular r:id="rId86"/>
      <p:bold r:id="rId87"/>
      <p:italic r:id="rId88"/>
      <p:boldItalic r:id="rId89"/>
    </p:embeddedFont>
    <p:embeddedFont>
      <p:font typeface="Calibri" panose="020F0502020204030204" pitchFamily="3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9762E40-904D-424A-9CA3-6B9A1530EE39}">
  <a:tblStyle styleId="{99762E40-904D-424A-9CA3-6B9A1530EE39}"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F3F9FA"/>
          </a:solidFill>
        </a:fill>
      </a:tcStyle>
    </a:wholeTbl>
    <a:band1H>
      <a:tcStyle>
        <a:tcBdr/>
        <a:fill>
          <a:solidFill>
            <a:srgbClr val="E7F3F4"/>
          </a:solidFill>
        </a:fill>
      </a:tcStyle>
    </a:band1H>
    <a:band1V>
      <a:tcStyle>
        <a:tcBdr/>
        <a:fill>
          <a:solidFill>
            <a:srgbClr val="E7F3F4"/>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C1EF732E-AB7B-4645-9BFD-E58FFE4D256A}" styleName="Table_1"/>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4" d="100"/>
          <a:sy n="94" d="100"/>
        </p:scale>
        <p:origin x="-600" y="-96"/>
      </p:cViewPr>
      <p:guideLst>
        <p:guide orient="horz" pos="1620"/>
        <p:guide pos="2880"/>
      </p:guideLst>
    </p:cSldViewPr>
  </p:slideViewPr>
  <p:notesTextViewPr>
    <p:cViewPr>
      <p:scale>
        <a:sx n="1" d="1"/>
        <a:sy n="1" d="1"/>
      </p:scale>
      <p:origin x="0" y="0"/>
    </p:cViewPr>
  </p:notesTextViewPr>
  <p:sorterViewPr>
    <p:cViewPr>
      <p:scale>
        <a:sx n="100" d="100"/>
        <a:sy n="100" d="100"/>
      </p:scale>
      <p:origin x="0" y="129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font" Target="fonts/font4.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2.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5.fntdata"/><Relationship Id="rId95"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93"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1.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81430693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sldNum" idx="12"/>
          </p:nvPr>
        </p:nvSpPr>
        <p:spPr>
          <a:xfrm>
            <a:off x="3884620" y="8685213"/>
            <a:ext cx="2971799" cy="457200"/>
          </a:xfrm>
          <a:prstGeom prst="rect">
            <a:avLst/>
          </a:prstGeom>
          <a:noFill/>
          <a:ln>
            <a:noFill/>
          </a:ln>
        </p:spPr>
        <p:txBody>
          <a:bodyPr lIns="91700" tIns="45850" rIns="91700" bIns="45850" anchor="b" anchorCtr="0">
            <a:noAutofit/>
          </a:bodyPr>
          <a:lstStyle/>
          <a:p>
            <a:pPr marL="0" marR="0" lvl="0" indent="0" algn="r" rtl="0">
              <a:spcBef>
                <a:spcPts val="0"/>
              </a:spcBef>
              <a:buSzPct val="25000"/>
              <a:buNone/>
            </a:pPr>
            <a:fld id="{00000000-1234-1234-1234-123412341234}" type="slidenum">
              <a:rPr lang="en" sz="1200" b="0" i="0" u="none" strike="noStrike" cap="none">
                <a:solidFill>
                  <a:srgbClr val="000000"/>
                </a:solidFill>
                <a:latin typeface="Calibri"/>
                <a:ea typeface="Calibri"/>
                <a:cs typeface="Calibri"/>
                <a:sym typeface="Calibri"/>
              </a:rPr>
              <a:t>1</a:t>
            </a:fld>
            <a:endParaRPr lang="en" sz="1200" b="0" i="0" u="none" strike="noStrike" cap="none">
              <a:solidFill>
                <a:srgbClr val="000000"/>
              </a:solidFill>
              <a:latin typeface="Calibri"/>
              <a:ea typeface="Calibri"/>
              <a:cs typeface="Calibri"/>
              <a:sym typeface="Calibri"/>
            </a:endParaRPr>
          </a:p>
        </p:txBody>
      </p:sp>
      <p:sp>
        <p:nvSpPr>
          <p:cNvPr id="251" name="Shape 251"/>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2" name="Shape 252"/>
          <p:cNvSpPr txBox="1">
            <a:spLocks noGrp="1"/>
          </p:cNvSpPr>
          <p:nvPr>
            <p:ph type="body" idx="1"/>
          </p:nvPr>
        </p:nvSpPr>
        <p:spPr>
          <a:xfrm>
            <a:off x="685801" y="4343400"/>
            <a:ext cx="5486699" cy="4114800"/>
          </a:xfrm>
          <a:prstGeom prst="rect">
            <a:avLst/>
          </a:prstGeom>
          <a:noFill/>
          <a:ln>
            <a:noFill/>
          </a:ln>
        </p:spPr>
        <p:txBody>
          <a:bodyPr lIns="91700" tIns="45850" rIns="91700" bIns="45850" anchor="t" anchorCtr="0">
            <a:noAutofit/>
          </a:bodyPr>
          <a:lstStyle/>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rtl="0">
              <a:spcBef>
                <a:spcPts val="0"/>
              </a:spcBef>
              <a:buNone/>
            </a:pPr>
            <a:endParaRPr sz="1400"/>
          </a:p>
        </p:txBody>
      </p:sp>
      <p:sp>
        <p:nvSpPr>
          <p:cNvPr id="265" name="Shape 265"/>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86" name="Shape 3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14" name="Shape 4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21" name="Shape 4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rtl="0">
              <a:spcBef>
                <a:spcPts val="0"/>
              </a:spcBef>
              <a:buNone/>
            </a:pPr>
            <a:endParaRPr/>
          </a:p>
        </p:txBody>
      </p:sp>
      <p:sp>
        <p:nvSpPr>
          <p:cNvPr id="428" name="Shape 42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42" name="Shape 4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85" name="Shape 4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491" name="Shape 4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32" name="Shape 5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39" name="Shape 5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53" name="Shape 5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69" name="Shape 5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84" name="Shape 5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Shape 59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599" name="Shape 5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Shape 60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607" name="Shape 6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Shape 620"/>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621" name="Shape 6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699" name="Shape 6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06" name="Shape 7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11" name="Shape 7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17" name="Shape 7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Shape 7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35" name="Shape 7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40" name="Shape 7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Shape 7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53" name="Shape 7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59" name="Shape 7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65" name="Shape 7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Shape 776"/>
          <p:cNvSpPr txBox="1">
            <a:spLocks noGrp="1"/>
          </p:cNvSpPr>
          <p:nvPr>
            <p:ph type="body" idx="1"/>
          </p:nvPr>
        </p:nvSpPr>
        <p:spPr>
          <a:xfrm>
            <a:off x="686110" y="4343712"/>
            <a:ext cx="5485800" cy="4113899"/>
          </a:xfrm>
          <a:prstGeom prst="rect">
            <a:avLst/>
          </a:prstGeom>
          <a:noFill/>
          <a:ln>
            <a:noFill/>
          </a:ln>
        </p:spPr>
        <p:txBody>
          <a:bodyPr lIns="89750" tIns="89750" rIns="89750" bIns="89750" anchor="ctr" anchorCtr="0">
            <a:noAutofit/>
          </a:bodyPr>
          <a:lstStyle/>
          <a:p>
            <a:pPr lvl="0" rtl="0">
              <a:spcBef>
                <a:spcPts val="0"/>
              </a:spcBef>
              <a:buNone/>
            </a:pPr>
            <a:endParaRPr sz="1400"/>
          </a:p>
        </p:txBody>
      </p:sp>
      <p:sp>
        <p:nvSpPr>
          <p:cNvPr id="777" name="Shape 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txBox="1">
            <a:spLocks noGrp="1"/>
          </p:cNvSpPr>
          <p:nvPr>
            <p:ph type="body" idx="1"/>
          </p:nvPr>
        </p:nvSpPr>
        <p:spPr>
          <a:xfrm>
            <a:off x="685801" y="4343400"/>
            <a:ext cx="5486699" cy="4114800"/>
          </a:xfrm>
          <a:prstGeom prst="rect">
            <a:avLst/>
          </a:prstGeom>
          <a:noFill/>
          <a:ln>
            <a:noFill/>
          </a:ln>
        </p:spPr>
        <p:txBody>
          <a:bodyPr lIns="90725" tIns="90725" rIns="90725" bIns="90725" anchor="ctr" anchorCtr="0">
            <a:noAutofit/>
          </a:bodyPr>
          <a:lstStyle/>
          <a:p>
            <a:pPr lvl="0">
              <a:spcBef>
                <a:spcPts val="0"/>
              </a:spcBef>
              <a:buNone/>
            </a:pPr>
            <a:endParaRPr/>
          </a:p>
        </p:txBody>
      </p:sp>
      <p:sp>
        <p:nvSpPr>
          <p:cNvPr id="258" name="Shape 258"/>
          <p:cNvSpPr>
            <a:spLocks noGrp="1" noRot="1" noChangeAspect="1"/>
          </p:cNvSpPr>
          <p:nvPr>
            <p:ph type="sldImg" idx="2"/>
          </p:nvPr>
        </p:nvSpPr>
        <p:spPr>
          <a:xfrm>
            <a:off x="381000" y="685800"/>
            <a:ext cx="6097588"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1143000" y="841772"/>
            <a:ext cx="6858000" cy="1790699"/>
          </a:xfrm>
          <a:prstGeom prst="rect">
            <a:avLst/>
          </a:prstGeom>
          <a:noFill/>
          <a:ln>
            <a:noFill/>
          </a:ln>
        </p:spPr>
        <p:txBody>
          <a:bodyPr lIns="68575" tIns="68575" rIns="68575" bIns="6857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09" name="Shape 109"/>
          <p:cNvSpPr txBox="1">
            <a:spLocks noGrp="1"/>
          </p:cNvSpPr>
          <p:nvPr>
            <p:ph type="subTitle" idx="1"/>
          </p:nvPr>
        </p:nvSpPr>
        <p:spPr>
          <a:xfrm>
            <a:off x="1143000" y="2701528"/>
            <a:ext cx="6858000" cy="1241699"/>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66" name="Shape 166"/>
          <p:cNvSpPr txBox="1">
            <a:spLocks noGrp="1"/>
          </p:cNvSpPr>
          <p:nvPr>
            <p:ph type="body" idx="1"/>
          </p:nvPr>
        </p:nvSpPr>
        <p:spPr>
          <a:xfrm rot="5400000">
            <a:off x="2940299" y="-942431"/>
            <a:ext cx="3263400" cy="78867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rot="5400000">
            <a:off x="5350050" y="1467543"/>
            <a:ext cx="4358999" cy="1971599"/>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72" name="Shape 172"/>
          <p:cNvSpPr txBox="1">
            <a:spLocks noGrp="1"/>
          </p:cNvSpPr>
          <p:nvPr>
            <p:ph type="body" idx="1"/>
          </p:nvPr>
        </p:nvSpPr>
        <p:spPr>
          <a:xfrm rot="5400000">
            <a:off x="1349475" y="-447056"/>
            <a:ext cx="4358999" cy="5800799"/>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descr="The Office of the National Coordinator for Health Information Technology&#10;Health and Human Servic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hasCustomPrompt="1"/>
          </p:nvPr>
        </p:nvSpPr>
        <p:spPr>
          <a:xfrm>
            <a:off x="508000" y="1066483"/>
            <a:ext cx="8089900" cy="660736"/>
          </a:xfrm>
        </p:spPr>
        <p:txBody>
          <a:bodyPr tIns="0" bIns="0" anchor="b">
            <a:noAutofit/>
          </a:bodyPr>
          <a:lstStyle>
            <a:lvl1pPr algn="l">
              <a:lnSpc>
                <a:spcPct val="90000"/>
              </a:lnSpc>
              <a:spcBef>
                <a:spcPts val="0"/>
              </a:spcBef>
              <a:spcAft>
                <a:spcPts val="0"/>
              </a:spcAft>
              <a:defRPr sz="2800" spc="0" baseline="0">
                <a:solidFill>
                  <a:schemeClr val="accent3"/>
                </a:solidFill>
              </a:defRPr>
            </a:lvl1pPr>
          </a:lstStyle>
          <a:p>
            <a:r>
              <a:rPr lang="en-US" dirty="0" smtClean="0"/>
              <a:t>Click to Add Two Lines (max) of Title Text (28pt font)</a:t>
            </a:r>
            <a:endParaRPr lang="en-US" dirty="0"/>
          </a:p>
        </p:txBody>
      </p:sp>
      <p:sp>
        <p:nvSpPr>
          <p:cNvPr id="3" name="Subtitle 2"/>
          <p:cNvSpPr>
            <a:spLocks noGrp="1"/>
          </p:cNvSpPr>
          <p:nvPr>
            <p:ph type="subTitle" idx="1" hasCustomPrompt="1"/>
          </p:nvPr>
        </p:nvSpPr>
        <p:spPr>
          <a:xfrm>
            <a:off x="508000" y="1851043"/>
            <a:ext cx="8089900" cy="481037"/>
          </a:xfrm>
        </p:spPr>
        <p:txBody>
          <a:bodyPr tIns="0" bIns="0">
            <a:noAutofit/>
          </a:bodyPr>
          <a:lstStyle>
            <a:lvl1pPr marL="0" indent="0" algn="l">
              <a:lnSpc>
                <a:spcPct val="90000"/>
              </a:lnSpc>
              <a:spcBef>
                <a:spcPts val="0"/>
              </a:spcBef>
              <a:spcAft>
                <a:spcPts val="0"/>
              </a:spcAft>
              <a:buNone/>
              <a:defRPr sz="180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Add Two Lines (max) of Optional Subtitle Text (18pt font)</a:t>
            </a:r>
            <a:endParaRPr lang="en-US" dirty="0"/>
          </a:p>
        </p:txBody>
      </p:sp>
      <p:sp>
        <p:nvSpPr>
          <p:cNvPr id="4" name="Date Placeholder 3"/>
          <p:cNvSpPr>
            <a:spLocks noGrp="1"/>
          </p:cNvSpPr>
          <p:nvPr>
            <p:ph type="dt" sz="half" idx="10"/>
          </p:nvPr>
        </p:nvSpPr>
        <p:spPr>
          <a:xfrm>
            <a:off x="6337300" y="4957237"/>
            <a:ext cx="2564682" cy="195788"/>
          </a:xfrm>
          <a:prstGeom prst="rect">
            <a:avLst/>
          </a:prstGeom>
        </p:spPr>
        <p:txBody>
          <a:bodyPr tIns="0" bIns="0"/>
          <a:lstStyle>
            <a:lvl1pPr algn="r">
              <a:defRPr sz="1300">
                <a:solidFill>
                  <a:schemeClr val="accent1"/>
                </a:solidFill>
              </a:defRPr>
            </a:lvl1pPr>
          </a:lstStyle>
          <a:p>
            <a:endParaRPr lang="en-US" dirty="0"/>
          </a:p>
        </p:txBody>
      </p:sp>
      <p:sp>
        <p:nvSpPr>
          <p:cNvPr id="11" name="Text Placeholder 10"/>
          <p:cNvSpPr>
            <a:spLocks noGrp="1"/>
          </p:cNvSpPr>
          <p:nvPr>
            <p:ph type="body" sz="quarter" idx="13" hasCustomPrompt="1"/>
          </p:nvPr>
        </p:nvSpPr>
        <p:spPr>
          <a:xfrm>
            <a:off x="508000" y="2419350"/>
            <a:ext cx="8089900" cy="219076"/>
          </a:xfrm>
        </p:spPr>
        <p:txBody>
          <a:bodyPr tIns="0" bIns="0">
            <a:noAutofit/>
          </a:bodyPr>
          <a:lstStyle>
            <a:lvl1pPr marL="0" indent="0" algn="l">
              <a:lnSpc>
                <a:spcPct val="90000"/>
              </a:lnSpc>
              <a:spcBef>
                <a:spcPts val="0"/>
              </a:spcBef>
              <a:spcAft>
                <a:spcPts val="0"/>
              </a:spcAft>
              <a:buNone/>
              <a:defRPr sz="1500" baseline="0">
                <a:solidFill>
                  <a:srgbClr val="FFFFFF"/>
                </a:solidFill>
              </a:defRPr>
            </a:lvl1pPr>
            <a:lvl2pPr>
              <a:defRPr sz="1600"/>
            </a:lvl2pPr>
            <a:lvl3pPr>
              <a:defRPr sz="1600"/>
            </a:lvl3pPr>
            <a:lvl4pPr>
              <a:defRPr sz="1600"/>
            </a:lvl4pPr>
            <a:lvl5pPr>
              <a:defRPr sz="1600"/>
            </a:lvl5pPr>
          </a:lstStyle>
          <a:p>
            <a:pPr lvl="0"/>
            <a:r>
              <a:rPr lang="en-US" dirty="0" smtClean="0"/>
              <a:t>Presenter Name, Title | Organization (15pt font)</a:t>
            </a:r>
            <a:endParaRPr lang="en-US" dirty="0"/>
          </a:p>
        </p:txBody>
      </p:sp>
      <p:cxnSp>
        <p:nvCxnSpPr>
          <p:cNvPr id="9" name="Straight Connector 8"/>
          <p:cNvCxnSpPr/>
          <p:nvPr/>
        </p:nvCxnSpPr>
        <p:spPr>
          <a:xfrm>
            <a:off x="546100" y="1793893"/>
            <a:ext cx="8051800"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4700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Pentagon 7"/>
          <p:cNvSpPr/>
          <p:nvPr/>
        </p:nvSpPr>
        <p:spPr>
          <a:xfrm>
            <a:off x="8728518" y="1"/>
            <a:ext cx="410022" cy="687188"/>
          </a:xfrm>
          <a:prstGeom prst="homePlate">
            <a:avLst>
              <a:gd name="adj" fmla="val 0"/>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p:nvSpPr>
        <p:spPr>
          <a:xfrm>
            <a:off x="2" y="1"/>
            <a:ext cx="9096829" cy="687188"/>
          </a:xfrm>
          <a:prstGeom prst="homePlate">
            <a:avLst>
              <a:gd name="adj" fmla="val 21132"/>
            </a:avLst>
          </a:prstGeom>
          <a:solidFill>
            <a:srgbClr val="0753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 y="697321"/>
            <a:ext cx="9138539"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p:txBody>
          <a:bodyPr/>
          <a:lstStyle/>
          <a:p>
            <a:r>
              <a:rPr lang="en-US" dirty="0" smtClean="0"/>
              <a:t>Click to Add Slide Title (2 line maximum, 20pt font)</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FB6AE-E1BF-994E-8E90-6BA7B36DE5DD}" type="slidenum">
              <a:rPr lang="en-US" smtClean="0"/>
              <a:t>‹#›</a:t>
            </a:fld>
            <a:endParaRPr lang="en-US"/>
          </a:p>
        </p:txBody>
      </p:sp>
    </p:spTree>
    <p:extLst>
      <p:ext uri="{BB962C8B-B14F-4D97-AF65-F5344CB8AC3E}">
        <p14:creationId xmlns:p14="http://schemas.microsoft.com/office/powerpoint/2010/main" val="1905139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Pentagon 7"/>
          <p:cNvSpPr/>
          <p:nvPr/>
        </p:nvSpPr>
        <p:spPr>
          <a:xfrm>
            <a:off x="8728518" y="1"/>
            <a:ext cx="410022" cy="687188"/>
          </a:xfrm>
          <a:prstGeom prst="homePlate">
            <a:avLst>
              <a:gd name="adj" fmla="val 0"/>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p:nvSpPr>
        <p:spPr>
          <a:xfrm>
            <a:off x="2" y="1"/>
            <a:ext cx="9096829" cy="687188"/>
          </a:xfrm>
          <a:prstGeom prst="homePlate">
            <a:avLst>
              <a:gd name="adj" fmla="val 21132"/>
            </a:avLst>
          </a:prstGeom>
          <a:solidFill>
            <a:srgbClr val="0753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 y="697321"/>
            <a:ext cx="9138539"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p:txBody>
          <a:bodyPr/>
          <a:lstStyle/>
          <a:p>
            <a:r>
              <a:rPr lang="en-US" dirty="0" smtClean="0"/>
              <a:t>Click to Add Slide Title (2 line maximum, 20pt font)</a:t>
            </a:r>
            <a:endParaRPr lang="en-US" dirty="0"/>
          </a:p>
        </p:txBody>
      </p:sp>
      <p:sp>
        <p:nvSpPr>
          <p:cNvPr id="3" name="Content Placeholder 2"/>
          <p:cNvSpPr>
            <a:spLocks noGrp="1"/>
          </p:cNvSpPr>
          <p:nvPr>
            <p:ph sz="half" idx="1"/>
          </p:nvPr>
        </p:nvSpPr>
        <p:spPr>
          <a:xfrm>
            <a:off x="381000" y="971550"/>
            <a:ext cx="4038600" cy="3648861"/>
          </a:xfrm>
        </p:spPr>
        <p:txBody>
          <a:bodyPr>
            <a:normAutofit/>
          </a:bodyPr>
          <a:lstStyle>
            <a:lvl1pPr>
              <a:defRPr sz="2000" b="1"/>
            </a:lvl1pPr>
            <a:lvl2pPr>
              <a:defRPr sz="1800"/>
            </a:lvl2pPr>
            <a:lvl3pPr>
              <a:defRPr sz="1500"/>
            </a:lvl3pPr>
            <a:lvl4pPr>
              <a:defRPr sz="15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724400" y="971550"/>
            <a:ext cx="4038600" cy="3648861"/>
          </a:xfrm>
        </p:spPr>
        <p:txBody>
          <a:bodyPr>
            <a:normAutofit/>
          </a:bodyPr>
          <a:lstStyle>
            <a:lvl1pPr>
              <a:defRPr sz="2000" b="1"/>
            </a:lvl1pPr>
            <a:lvl2pPr>
              <a:defRPr sz="1800"/>
            </a:lvl2pPr>
            <a:lvl3pPr>
              <a:defRPr sz="1500"/>
            </a:lvl3pPr>
            <a:lvl4pPr>
              <a:defRPr sz="15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FFB6AE-E1BF-994E-8E90-6BA7B36DE5DD}" type="slidenum">
              <a:rPr lang="en-US" smtClean="0"/>
              <a:t>‹#›</a:t>
            </a:fld>
            <a:endParaRPr lang="en-US"/>
          </a:p>
        </p:txBody>
      </p:sp>
    </p:spTree>
    <p:extLst>
      <p:ext uri="{BB962C8B-B14F-4D97-AF65-F5344CB8AC3E}">
        <p14:creationId xmlns:p14="http://schemas.microsoft.com/office/powerpoint/2010/main" val="671080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Pentagon 9"/>
          <p:cNvSpPr/>
          <p:nvPr/>
        </p:nvSpPr>
        <p:spPr>
          <a:xfrm>
            <a:off x="8728518" y="1"/>
            <a:ext cx="410022" cy="687188"/>
          </a:xfrm>
          <a:prstGeom prst="homePlate">
            <a:avLst>
              <a:gd name="adj" fmla="val 0"/>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entagon 10"/>
          <p:cNvSpPr/>
          <p:nvPr/>
        </p:nvSpPr>
        <p:spPr>
          <a:xfrm>
            <a:off x="2" y="1"/>
            <a:ext cx="9096829" cy="687188"/>
          </a:xfrm>
          <a:prstGeom prst="homePlate">
            <a:avLst>
              <a:gd name="adj" fmla="val 21132"/>
            </a:avLst>
          </a:prstGeom>
          <a:solidFill>
            <a:srgbClr val="0753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1" y="697321"/>
            <a:ext cx="9138539"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p:txBody>
          <a:bodyPr/>
          <a:lstStyle>
            <a:lvl1pPr>
              <a:defRPr/>
            </a:lvl1pPr>
          </a:lstStyle>
          <a:p>
            <a:r>
              <a:rPr lang="en-US" dirty="0" smtClean="0"/>
              <a:t>Click to Add Slide Title (2 line maximum, 20pt font)</a:t>
            </a:r>
            <a:endParaRPr lang="en-US" dirty="0"/>
          </a:p>
        </p:txBody>
      </p:sp>
      <p:sp>
        <p:nvSpPr>
          <p:cNvPr id="3" name="Text Placeholder 2"/>
          <p:cNvSpPr>
            <a:spLocks noGrp="1"/>
          </p:cNvSpPr>
          <p:nvPr>
            <p:ph type="body" idx="1"/>
          </p:nvPr>
        </p:nvSpPr>
        <p:spPr>
          <a:xfrm>
            <a:off x="381000" y="1012633"/>
            <a:ext cx="4040188"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1492455"/>
            <a:ext cx="4040188" cy="2963466"/>
          </a:xfrm>
        </p:spPr>
        <p:txBody>
          <a:bodyPr>
            <a:normAutofit/>
          </a:bodyPr>
          <a:lstStyle>
            <a:lvl1pPr>
              <a:defRPr sz="2000"/>
            </a:lvl1pPr>
            <a:lvl2pPr>
              <a:defRPr sz="1800"/>
            </a:lvl2pPr>
            <a:lvl3pPr>
              <a:defRPr sz="1500"/>
            </a:lvl3pPr>
            <a:lvl4pPr>
              <a:defRPr sz="15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4721226" y="101263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21226" y="1492455"/>
            <a:ext cx="4041775" cy="2963466"/>
          </a:xfrm>
        </p:spPr>
        <p:txBody>
          <a:bodyPr>
            <a:normAutofit/>
          </a:bodyPr>
          <a:lstStyle>
            <a:lvl1pPr>
              <a:defRPr sz="2000"/>
            </a:lvl1pPr>
            <a:lvl2pPr>
              <a:defRPr sz="1800"/>
            </a:lvl2pPr>
            <a:lvl3pPr>
              <a:defRPr sz="1500"/>
            </a:lvl3pPr>
            <a:lvl4pPr>
              <a:defRPr sz="15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FFB6AE-E1BF-994E-8E90-6BA7B36DE5DD}" type="slidenum">
              <a:rPr lang="en-US" smtClean="0"/>
              <a:t>‹#›</a:t>
            </a:fld>
            <a:endParaRPr lang="en-US"/>
          </a:p>
        </p:txBody>
      </p:sp>
    </p:spTree>
    <p:extLst>
      <p:ext uri="{BB962C8B-B14F-4D97-AF65-F5344CB8AC3E}">
        <p14:creationId xmlns:p14="http://schemas.microsoft.com/office/powerpoint/2010/main" val="45777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Full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4070152"/>
            <a:ext cx="8382000" cy="438802"/>
          </a:xfrm>
        </p:spPr>
        <p:txBody>
          <a:bodyPr>
            <a:normAutofit/>
          </a:bodyPr>
          <a:lstStyle>
            <a:lvl1pPr algn="ctr">
              <a:defRPr sz="1700" b="1">
                <a:solidFill>
                  <a:srgbClr val="07538F"/>
                </a:solidFill>
              </a:defRPr>
            </a:lvl1pPr>
          </a:lstStyle>
          <a:p>
            <a:r>
              <a:rPr lang="en-US" dirty="0" smtClean="0"/>
              <a:t>Click to Insert Image Caption</a:t>
            </a:r>
            <a:endParaRPr lang="en-US" dirty="0"/>
          </a:p>
        </p:txBody>
      </p:sp>
      <p:sp>
        <p:nvSpPr>
          <p:cNvPr id="3" name="Content Placeholder 2"/>
          <p:cNvSpPr>
            <a:spLocks noGrp="1"/>
          </p:cNvSpPr>
          <p:nvPr>
            <p:ph idx="1" hasCustomPrompt="1"/>
          </p:nvPr>
        </p:nvSpPr>
        <p:spPr>
          <a:xfrm>
            <a:off x="0" y="0"/>
            <a:ext cx="9144000" cy="4070152"/>
          </a:xfrm>
        </p:spPr>
        <p:txBody>
          <a:bodyPr/>
          <a:lstStyle>
            <a:lvl1pPr marL="0" indent="0" algn="ctr">
              <a:buNone/>
              <a:defRPr/>
            </a:lvl1pPr>
          </a:lstStyle>
          <a:p>
            <a:pPr lvl="0"/>
            <a:r>
              <a:rPr lang="en-US" dirty="0" smtClean="0"/>
              <a:t>Click to insert an image that fills the entire slide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FFB6AE-E1BF-994E-8E90-6BA7B36DE5DD}" type="slidenum">
              <a:rPr lang="en-US" smtClean="0"/>
              <a:t>‹#›</a:t>
            </a:fld>
            <a:endParaRPr lang="en-US"/>
          </a:p>
        </p:txBody>
      </p:sp>
    </p:spTree>
    <p:extLst>
      <p:ext uri="{BB962C8B-B14F-4D97-AF65-F5344CB8AC3E}">
        <p14:creationId xmlns:p14="http://schemas.microsoft.com/office/powerpoint/2010/main" val="4165464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Stacked">
    <p:spTree>
      <p:nvGrpSpPr>
        <p:cNvPr id="1" name=""/>
        <p:cNvGrpSpPr/>
        <p:nvPr/>
      </p:nvGrpSpPr>
      <p:grpSpPr>
        <a:xfrm>
          <a:off x="0" y="0"/>
          <a:ext cx="0" cy="0"/>
          <a:chOff x="0" y="0"/>
          <a:chExt cx="0" cy="0"/>
        </a:xfrm>
      </p:grpSpPr>
      <p:sp>
        <p:nvSpPr>
          <p:cNvPr id="8" name="Pentagon 7"/>
          <p:cNvSpPr/>
          <p:nvPr/>
        </p:nvSpPr>
        <p:spPr>
          <a:xfrm>
            <a:off x="8728518" y="1"/>
            <a:ext cx="410022" cy="687188"/>
          </a:xfrm>
          <a:prstGeom prst="homePlate">
            <a:avLst>
              <a:gd name="adj" fmla="val 0"/>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Pentagon 8"/>
          <p:cNvSpPr/>
          <p:nvPr/>
        </p:nvSpPr>
        <p:spPr>
          <a:xfrm>
            <a:off x="2" y="1"/>
            <a:ext cx="9096829" cy="687188"/>
          </a:xfrm>
          <a:prstGeom prst="homePlate">
            <a:avLst>
              <a:gd name="adj" fmla="val 21132"/>
            </a:avLst>
          </a:prstGeom>
          <a:solidFill>
            <a:srgbClr val="0753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1" y="697321"/>
            <a:ext cx="9138539" cy="0"/>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p:txBody>
          <a:bodyPr/>
          <a:lstStyle/>
          <a:p>
            <a:r>
              <a:rPr lang="en-US" dirty="0" smtClean="0"/>
              <a:t>Click to Add Slide Title (2 line maximum, 20pt font)</a:t>
            </a:r>
            <a:endParaRPr lang="en-US" dirty="0"/>
          </a:p>
        </p:txBody>
      </p:sp>
      <p:sp>
        <p:nvSpPr>
          <p:cNvPr id="3" name="Content Placeholder 2"/>
          <p:cNvSpPr>
            <a:spLocks noGrp="1"/>
          </p:cNvSpPr>
          <p:nvPr>
            <p:ph sz="half" idx="1"/>
          </p:nvPr>
        </p:nvSpPr>
        <p:spPr>
          <a:xfrm>
            <a:off x="381000" y="970257"/>
            <a:ext cx="8382000" cy="2193404"/>
          </a:xfrm>
        </p:spPr>
        <p:txBody>
          <a:bodyPr>
            <a:normAutofit/>
          </a:bodyPr>
          <a:lstStyle>
            <a:lvl1pPr>
              <a:defRPr sz="2000" b="1"/>
            </a:lvl1pPr>
            <a:lvl2pPr>
              <a:defRPr sz="1800"/>
            </a:lvl2pPr>
            <a:lvl3pPr>
              <a:defRPr sz="1500"/>
            </a:lvl3pPr>
            <a:lvl4pPr>
              <a:defRPr sz="15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381000" y="3357843"/>
            <a:ext cx="8382000" cy="969899"/>
          </a:xfrm>
        </p:spPr>
        <p:txBody>
          <a:bodyPr>
            <a:noAutofit/>
          </a:bodyPr>
          <a:lstStyle>
            <a:lvl1pPr>
              <a:defRPr sz="2000" b="1" baseline="0">
                <a:solidFill>
                  <a:schemeClr val="tx2"/>
                </a:solidFill>
              </a:defRPr>
            </a:lvl1pPr>
            <a:lvl2pPr>
              <a:defRPr sz="1800"/>
            </a:lvl2pPr>
            <a:lvl3pPr>
              <a:defRPr sz="1500"/>
            </a:lvl3pPr>
            <a:lvl4pPr>
              <a:defRPr sz="15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FFB6AE-E1BF-994E-8E90-6BA7B36DE5DD}" type="slidenum">
              <a:rPr lang="en-US" smtClean="0"/>
              <a:t>‹#›</a:t>
            </a:fld>
            <a:endParaRPr lang="en-US"/>
          </a:p>
        </p:txBody>
      </p:sp>
    </p:spTree>
    <p:extLst>
      <p:ext uri="{BB962C8B-B14F-4D97-AF65-F5344CB8AC3E}">
        <p14:creationId xmlns:p14="http://schemas.microsoft.com/office/powerpoint/2010/main" val="35154446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grpSp>
        <p:nvGrpSpPr>
          <p:cNvPr id="6" name="Group 5" descr="The Office of the National Coordinator for Health Information Technology&#10;Health and Human Services&#10;&#10;For more information, visit healthit.gov or follow ONC on Twitter @ONC_HealthIT or YouTube @HHSONC."/>
          <p:cNvGrpSpPr/>
          <p:nvPr/>
        </p:nvGrpSpPr>
        <p:grpSpPr>
          <a:xfrm>
            <a:off x="0" y="0"/>
            <a:ext cx="9144000" cy="5143500"/>
            <a:chOff x="0" y="0"/>
            <a:chExt cx="9144000" cy="6858000"/>
          </a:xfrm>
        </p:grpSpPr>
        <p:pic>
          <p:nvPicPr>
            <p:cNvPr id="4" name="Picture 3" descr="EndSlid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grpSp>
          <p:nvGrpSpPr>
            <p:cNvPr id="5" name="Group 4"/>
            <p:cNvGrpSpPr/>
            <p:nvPr userDrawn="1"/>
          </p:nvGrpSpPr>
          <p:grpSpPr>
            <a:xfrm>
              <a:off x="3012541" y="5340467"/>
              <a:ext cx="5874738" cy="917265"/>
              <a:chOff x="3012541" y="5340467"/>
              <a:chExt cx="5874738" cy="917265"/>
            </a:xfrm>
          </p:grpSpPr>
          <p:pic>
            <p:nvPicPr>
              <p:cNvPr id="28" name="Picture 27" descr="HealthIT.gov"/>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892134" y="5340467"/>
                <a:ext cx="1995145" cy="917265"/>
              </a:xfrm>
              <a:prstGeom prst="rect">
                <a:avLst/>
              </a:prstGeom>
            </p:spPr>
          </p:pic>
          <p:pic>
            <p:nvPicPr>
              <p:cNvPr id="30" name="Picture 29" descr="Twitte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012541" y="5814128"/>
                <a:ext cx="382406" cy="382404"/>
              </a:xfrm>
              <a:prstGeom prst="rect">
                <a:avLst/>
              </a:prstGeom>
            </p:spPr>
          </p:pic>
          <p:pic>
            <p:nvPicPr>
              <p:cNvPr id="32" name="Picture 31" descr="YouTube"/>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122408" y="5859454"/>
                <a:ext cx="338208" cy="238133"/>
              </a:xfrm>
              <a:prstGeom prst="rect">
                <a:avLst/>
              </a:prstGeom>
            </p:spPr>
          </p:pic>
        </p:grpSp>
      </p:grpSp>
      <p:sp>
        <p:nvSpPr>
          <p:cNvPr id="2" name="Title 1"/>
          <p:cNvSpPr>
            <a:spLocks noGrp="1"/>
          </p:cNvSpPr>
          <p:nvPr>
            <p:ph type="title" hasCustomPrompt="1"/>
          </p:nvPr>
        </p:nvSpPr>
        <p:spPr>
          <a:xfrm>
            <a:off x="4103540" y="1351335"/>
            <a:ext cx="4597955" cy="714622"/>
          </a:xfrm>
        </p:spPr>
        <p:txBody>
          <a:bodyPr anchor="b"/>
          <a:lstStyle>
            <a:lvl1pPr>
              <a:defRPr>
                <a:solidFill>
                  <a:schemeClr val="accent3"/>
                </a:solidFill>
              </a:defRPr>
            </a:lvl1pPr>
          </a:lstStyle>
          <a:p>
            <a:r>
              <a:rPr lang="en-US" dirty="0" smtClean="0"/>
              <a:t>Click to Add Closing Slide Title</a:t>
            </a:r>
            <a:endParaRPr lang="en-US" dirty="0"/>
          </a:p>
        </p:txBody>
      </p:sp>
      <p:sp>
        <p:nvSpPr>
          <p:cNvPr id="3" name="Content Placeholder 2"/>
          <p:cNvSpPr>
            <a:spLocks noGrp="1"/>
          </p:cNvSpPr>
          <p:nvPr>
            <p:ph idx="1" hasCustomPrompt="1"/>
          </p:nvPr>
        </p:nvSpPr>
        <p:spPr>
          <a:xfrm>
            <a:off x="4103540" y="2249411"/>
            <a:ext cx="4597955" cy="1540136"/>
          </a:xfrm>
        </p:spPr>
        <p:txBody>
          <a:bodyPr anchor="t"/>
          <a:lstStyle>
            <a:lvl1pPr marL="0" indent="0">
              <a:buNone/>
              <a:defRPr sz="1600" b="1">
                <a:solidFill>
                  <a:schemeClr val="bg1"/>
                </a:solidFill>
              </a:defRPr>
            </a:lvl1pPr>
            <a:lvl2pPr marL="0" indent="0">
              <a:buFont typeface="Arial"/>
              <a:buNone/>
              <a:defRPr baseline="0">
                <a:solidFill>
                  <a:schemeClr val="bg1"/>
                </a:solidFill>
              </a:defRPr>
            </a:lvl2pPr>
          </a:lstStyle>
          <a:p>
            <a:pPr lvl="0"/>
            <a:r>
              <a:rPr lang="en-US" dirty="0" smtClean="0"/>
              <a:t>CONTACT INFORMATION</a:t>
            </a:r>
          </a:p>
          <a:p>
            <a:pPr lvl="1"/>
            <a:r>
              <a:rPr lang="en-US" dirty="0" smtClean="0"/>
              <a:t>Speaker Name, Title, Organization</a:t>
            </a:r>
            <a:br>
              <a:rPr lang="en-US" dirty="0" smtClean="0"/>
            </a:br>
            <a:r>
              <a:rPr lang="en-US" dirty="0" smtClean="0"/>
              <a:t>email address, phone number</a:t>
            </a:r>
            <a:endParaRPr lang="en-US" dirty="0"/>
          </a:p>
        </p:txBody>
      </p:sp>
      <p:sp>
        <p:nvSpPr>
          <p:cNvPr id="23" name="Footer Placeholder 4"/>
          <p:cNvSpPr>
            <a:spLocks noGrp="1"/>
          </p:cNvSpPr>
          <p:nvPr>
            <p:ph type="ftr" sz="quarter" idx="11"/>
          </p:nvPr>
        </p:nvSpPr>
        <p:spPr>
          <a:xfrm>
            <a:off x="3124200" y="4885287"/>
            <a:ext cx="2895600" cy="273844"/>
          </a:xfrm>
        </p:spPr>
        <p:txBody>
          <a:bodyPr/>
          <a:lstStyle/>
          <a:p>
            <a:endParaRPr lang="en-US" dirty="0"/>
          </a:p>
        </p:txBody>
      </p:sp>
      <p:sp>
        <p:nvSpPr>
          <p:cNvPr id="29" name="TextBox 28"/>
          <p:cNvSpPr txBox="1"/>
          <p:nvPr/>
        </p:nvSpPr>
        <p:spPr>
          <a:xfrm>
            <a:off x="3367417" y="4371602"/>
            <a:ext cx="1449436" cy="292388"/>
          </a:xfrm>
          <a:prstGeom prst="rect">
            <a:avLst/>
          </a:prstGeom>
          <a:noFill/>
        </p:spPr>
        <p:txBody>
          <a:bodyPr wrap="none" rtlCol="0">
            <a:spAutoFit/>
          </a:bodyPr>
          <a:lstStyle/>
          <a:p>
            <a:r>
              <a:rPr lang="en-US" sz="1300" dirty="0" smtClean="0">
                <a:solidFill>
                  <a:schemeClr val="tx2">
                    <a:lumMod val="20000"/>
                    <a:lumOff val="80000"/>
                  </a:schemeClr>
                </a:solidFill>
                <a:latin typeface="Arial"/>
                <a:cs typeface="Arial"/>
              </a:rPr>
              <a:t>@</a:t>
            </a:r>
            <a:r>
              <a:rPr lang="en-US" sz="1300" dirty="0" err="1" smtClean="0">
                <a:solidFill>
                  <a:schemeClr val="tx2">
                    <a:lumMod val="20000"/>
                    <a:lumOff val="80000"/>
                  </a:schemeClr>
                </a:solidFill>
                <a:latin typeface="Arial"/>
                <a:cs typeface="Arial"/>
              </a:rPr>
              <a:t>ONC_HealthIT</a:t>
            </a:r>
            <a:endParaRPr lang="en-US" sz="1300" dirty="0">
              <a:solidFill>
                <a:schemeClr val="tx2">
                  <a:lumMod val="20000"/>
                  <a:lumOff val="80000"/>
                </a:schemeClr>
              </a:solidFill>
              <a:latin typeface="Arial"/>
              <a:cs typeface="Arial"/>
            </a:endParaRPr>
          </a:p>
        </p:txBody>
      </p:sp>
      <p:sp>
        <p:nvSpPr>
          <p:cNvPr id="31" name="TextBox 30"/>
          <p:cNvSpPr txBox="1"/>
          <p:nvPr/>
        </p:nvSpPr>
        <p:spPr>
          <a:xfrm>
            <a:off x="5465467" y="4371602"/>
            <a:ext cx="1075936" cy="292388"/>
          </a:xfrm>
          <a:prstGeom prst="rect">
            <a:avLst/>
          </a:prstGeom>
          <a:noFill/>
        </p:spPr>
        <p:txBody>
          <a:bodyPr wrap="none" rtlCol="0">
            <a:spAutoFit/>
          </a:bodyPr>
          <a:lstStyle/>
          <a:p>
            <a:r>
              <a:rPr lang="en-US" sz="1300" dirty="0" smtClean="0">
                <a:solidFill>
                  <a:schemeClr val="tx2">
                    <a:lumMod val="20000"/>
                    <a:lumOff val="80000"/>
                  </a:schemeClr>
                </a:solidFill>
                <a:latin typeface="Arial"/>
                <a:cs typeface="Arial"/>
              </a:rPr>
              <a:t>@HHSONC</a:t>
            </a:r>
            <a:endParaRPr lang="en-US" sz="1300" dirty="0">
              <a:solidFill>
                <a:schemeClr val="tx2">
                  <a:lumMod val="20000"/>
                  <a:lumOff val="80000"/>
                </a:schemeClr>
              </a:solidFill>
              <a:latin typeface="Arial"/>
              <a:cs typeface="Arial"/>
            </a:endParaRPr>
          </a:p>
        </p:txBody>
      </p:sp>
      <p:cxnSp>
        <p:nvCxnSpPr>
          <p:cNvPr id="21" name="Straight Connector 20"/>
          <p:cNvCxnSpPr/>
          <p:nvPr/>
        </p:nvCxnSpPr>
        <p:spPr>
          <a:xfrm>
            <a:off x="4103540" y="2124978"/>
            <a:ext cx="4597955" cy="46264"/>
          </a:xfrm>
          <a:prstGeom prst="line">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26400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225"/>
        <p:cNvGrpSpPr/>
        <p:nvPr/>
      </p:nvGrpSpPr>
      <p:grpSpPr>
        <a:xfrm>
          <a:off x="0" y="0"/>
          <a:ext cx="0" cy="0"/>
          <a:chOff x="0" y="0"/>
          <a:chExt cx="0" cy="0"/>
        </a:xfrm>
      </p:grpSpPr>
      <p:sp>
        <p:nvSpPr>
          <p:cNvPr id="227" name="Shape 227"/>
          <p:cNvSpPr txBox="1">
            <a:spLocks noGrp="1"/>
          </p:cNvSpPr>
          <p:nvPr>
            <p:ph type="ctrTitle"/>
          </p:nvPr>
        </p:nvSpPr>
        <p:spPr>
          <a:xfrm>
            <a:off x="514350" y="1885950"/>
            <a:ext cx="5591100" cy="764399"/>
          </a:xfrm>
          <a:prstGeom prst="rect">
            <a:avLst/>
          </a:prstGeom>
          <a:noFill/>
          <a:ln>
            <a:noFill/>
          </a:ln>
        </p:spPr>
        <p:txBody>
          <a:bodyPr lIns="91425" tIns="91425" rIns="91425" bIns="91425" anchor="t" anchorCtr="0"/>
          <a:lstStyle>
            <a:lvl1pPr marL="0" marR="0" lvl="0" indent="0" algn="l" rtl="0">
              <a:lnSpc>
                <a:spcPct val="80000"/>
              </a:lnSpc>
              <a:spcBef>
                <a:spcPts val="0"/>
              </a:spcBef>
              <a:spcAft>
                <a:spcPts val="0"/>
              </a:spcAft>
              <a:buNone/>
              <a:defRPr sz="3800" b="0" i="0" u="none" strike="noStrike" cap="none">
                <a:solidFill>
                  <a:srgbClr val="012445"/>
                </a:solidFill>
                <a:latin typeface="Source Sans Pro"/>
                <a:ea typeface="Source Sans Pro"/>
                <a:cs typeface="Source Sans Pro"/>
                <a:sym typeface="Source Sans Pro"/>
              </a:defRPr>
            </a:lvl1pPr>
            <a:lvl2pPr marL="0" marR="0" lvl="1" indent="0" algn="l" rtl="0">
              <a:spcBef>
                <a:spcPts val="0"/>
              </a:spcBef>
              <a:spcAft>
                <a:spcPts val="0"/>
              </a:spcAft>
              <a:buNone/>
              <a:defRPr sz="2400" b="1" i="0" u="none" strike="noStrike" cap="none">
                <a:solidFill>
                  <a:srgbClr val="012445"/>
                </a:solidFill>
                <a:latin typeface="Arial"/>
                <a:ea typeface="Arial"/>
                <a:cs typeface="Arial"/>
                <a:sym typeface="Arial"/>
              </a:defRPr>
            </a:lvl2pPr>
            <a:lvl3pPr marL="0" marR="0" lvl="2" indent="0" algn="l" rtl="0">
              <a:spcBef>
                <a:spcPts val="0"/>
              </a:spcBef>
              <a:spcAft>
                <a:spcPts val="0"/>
              </a:spcAft>
              <a:buNone/>
              <a:defRPr sz="2400" b="1" i="0" u="none" strike="noStrike" cap="none">
                <a:solidFill>
                  <a:srgbClr val="012445"/>
                </a:solidFill>
                <a:latin typeface="Arial"/>
                <a:ea typeface="Arial"/>
                <a:cs typeface="Arial"/>
                <a:sym typeface="Arial"/>
              </a:defRPr>
            </a:lvl3pPr>
            <a:lvl4pPr marL="0" marR="0" lvl="3" indent="0" algn="l" rtl="0">
              <a:spcBef>
                <a:spcPts val="0"/>
              </a:spcBef>
              <a:spcAft>
                <a:spcPts val="0"/>
              </a:spcAft>
              <a:buNone/>
              <a:defRPr sz="2400" b="1" i="0" u="none" strike="noStrike" cap="none">
                <a:solidFill>
                  <a:srgbClr val="012445"/>
                </a:solidFill>
                <a:latin typeface="Arial"/>
                <a:ea typeface="Arial"/>
                <a:cs typeface="Arial"/>
                <a:sym typeface="Arial"/>
              </a:defRPr>
            </a:lvl4pPr>
            <a:lvl5pPr marL="0" marR="0" lvl="4" indent="0" algn="l" rtl="0">
              <a:spcBef>
                <a:spcPts val="0"/>
              </a:spcBef>
              <a:spcAft>
                <a:spcPts val="0"/>
              </a:spcAft>
              <a:buNone/>
              <a:defRPr sz="2400" b="1" i="0" u="none" strike="noStrike" cap="none">
                <a:solidFill>
                  <a:srgbClr val="012445"/>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rgbClr val="012445"/>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rgbClr val="012445"/>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rgbClr val="012445"/>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rgbClr val="012445"/>
                </a:solidFill>
                <a:latin typeface="Arial"/>
                <a:ea typeface="Arial"/>
                <a:cs typeface="Arial"/>
                <a:sym typeface="Arial"/>
              </a:defRPr>
            </a:lvl9pPr>
          </a:lstStyle>
          <a:p>
            <a:endParaRPr/>
          </a:p>
        </p:txBody>
      </p:sp>
      <p:sp>
        <p:nvSpPr>
          <p:cNvPr id="228" name="Shape 228"/>
          <p:cNvSpPr txBox="1">
            <a:spLocks noGrp="1"/>
          </p:cNvSpPr>
          <p:nvPr>
            <p:ph type="subTitle" idx="1"/>
          </p:nvPr>
        </p:nvSpPr>
        <p:spPr>
          <a:xfrm>
            <a:off x="514350" y="2651522"/>
            <a:ext cx="4017900" cy="320100"/>
          </a:xfrm>
          <a:prstGeom prst="rect">
            <a:avLst/>
          </a:prstGeom>
          <a:noFill/>
          <a:ln>
            <a:noFill/>
          </a:ln>
        </p:spPr>
        <p:txBody>
          <a:bodyPr lIns="91425" tIns="91425" rIns="91425" bIns="91425" anchor="t" anchorCtr="0"/>
          <a:lstStyle>
            <a:lvl1pPr marL="0" marR="0" lvl="0" indent="0" algn="l" rtl="0">
              <a:spcBef>
                <a:spcPts val="0"/>
              </a:spcBef>
              <a:spcAft>
                <a:spcPts val="0"/>
              </a:spcAft>
              <a:buClr>
                <a:srgbClr val="012445"/>
              </a:buClr>
              <a:buFont typeface="Source Sans Pro"/>
              <a:buNone/>
              <a:defRPr sz="2200" b="0" i="1" u="none" strike="noStrike" cap="none">
                <a:solidFill>
                  <a:srgbClr val="012445"/>
                </a:solidFill>
                <a:latin typeface="Source Sans Pro"/>
                <a:ea typeface="Source Sans Pro"/>
                <a:cs typeface="Source Sans Pro"/>
                <a:sym typeface="Source Sans Pro"/>
              </a:defRPr>
            </a:lvl1pPr>
            <a:lvl2pPr marL="630237" marR="0" lvl="1" indent="-173037" algn="l" rtl="0">
              <a:spcBef>
                <a:spcPts val="360"/>
              </a:spcBef>
              <a:spcAft>
                <a:spcPts val="0"/>
              </a:spcAft>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860425" marR="0" lvl="2" indent="-149225" algn="l" rtl="0">
              <a:spcBef>
                <a:spcPts val="280"/>
              </a:spcBef>
              <a:spcAft>
                <a:spcPts val="0"/>
              </a:spcAft>
              <a:buClr>
                <a:schemeClr val="dk1"/>
              </a:buClr>
              <a:buSzPct val="100000"/>
              <a:buFont typeface="Arial"/>
              <a:buChar char="•"/>
              <a:defRPr sz="1400" b="0" i="0" u="none" strike="noStrike" cap="none">
                <a:solidFill>
                  <a:schemeClr val="dk1"/>
                </a:solidFill>
                <a:latin typeface="Arial"/>
                <a:ea typeface="Arial"/>
                <a:cs typeface="Arial"/>
                <a:sym typeface="Arial"/>
              </a:defRPr>
            </a:lvl3pPr>
            <a:lvl4pPr marL="1090612" marR="0" lvl="3" indent="-176212"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4pPr>
            <a:lvl5pPr marL="1333500" marR="0" lvl="4"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5pPr>
            <a:lvl6pPr marL="1790700" marR="0" lvl="5"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6pPr>
            <a:lvl7pPr marL="2247900" marR="0" lvl="6"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7pPr>
            <a:lvl8pPr marL="2705100" marR="0" lvl="7"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8pPr>
            <a:lvl9pPr marL="3162300" marR="0" lvl="8" indent="-165100" algn="l" rtl="0">
              <a:spcBef>
                <a:spcPts val="200"/>
              </a:spcBef>
              <a:spcAft>
                <a:spcPts val="0"/>
              </a:spcAft>
              <a:buClr>
                <a:schemeClr val="dk1"/>
              </a:buClr>
              <a:buSzPct val="100000"/>
              <a:buFont typeface="Arial"/>
              <a:buChar char="»"/>
              <a:defRPr sz="1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3"/>
        <p:cNvGrpSpPr/>
        <p:nvPr/>
      </p:nvGrpSpPr>
      <p:grpSpPr>
        <a:xfrm>
          <a:off x="0" y="0"/>
          <a:ext cx="0" cy="0"/>
          <a:chOff x="0" y="0"/>
          <a:chExt cx="0" cy="0"/>
        </a:xfrm>
      </p:grpSpPr>
      <p:sp>
        <p:nvSpPr>
          <p:cNvPr id="114" name="Shape 11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276225" y="209550"/>
            <a:ext cx="8229600" cy="342899"/>
          </a:xfrm>
          <a:prstGeom prst="rect">
            <a:avLst/>
          </a:prstGeom>
          <a:noFill/>
          <a:ln>
            <a:noFill/>
          </a:ln>
        </p:spPr>
        <p:txBody>
          <a:bodyPr lIns="91425" tIns="91425" rIns="91425" bIns="91425" anchor="t" anchorCtr="0"/>
          <a:lstStyle>
            <a:lvl1pPr lvl="0" algn="l" rtl="0">
              <a:spcBef>
                <a:spcPts val="0"/>
              </a:spcBef>
              <a:spcAft>
                <a:spcPts val="0"/>
              </a:spcAft>
              <a:defRPr sz="2400" b="1">
                <a:solidFill>
                  <a:srgbClr val="012445"/>
                </a:solidFill>
              </a:defRPr>
            </a:lvl1pPr>
            <a:lvl2pPr lvl="1" algn="l" rtl="0">
              <a:spcBef>
                <a:spcPts val="0"/>
              </a:spcBef>
              <a:spcAft>
                <a:spcPts val="0"/>
              </a:spcAft>
              <a:defRPr sz="2400" b="1">
                <a:solidFill>
                  <a:srgbClr val="012445"/>
                </a:solidFill>
              </a:defRPr>
            </a:lvl2pPr>
            <a:lvl3pPr lvl="2" algn="l" rtl="0">
              <a:spcBef>
                <a:spcPts val="0"/>
              </a:spcBef>
              <a:spcAft>
                <a:spcPts val="0"/>
              </a:spcAft>
              <a:defRPr sz="2400" b="1">
                <a:solidFill>
                  <a:srgbClr val="012445"/>
                </a:solidFill>
              </a:defRPr>
            </a:lvl3pPr>
            <a:lvl4pPr lvl="3" algn="l" rtl="0">
              <a:spcBef>
                <a:spcPts val="0"/>
              </a:spcBef>
              <a:spcAft>
                <a:spcPts val="0"/>
              </a:spcAft>
              <a:defRPr sz="2400" b="1">
                <a:solidFill>
                  <a:srgbClr val="012445"/>
                </a:solidFill>
              </a:defRPr>
            </a:lvl4pPr>
            <a:lvl5pPr lvl="4" algn="l" rtl="0">
              <a:spcBef>
                <a:spcPts val="0"/>
              </a:spcBef>
              <a:spcAft>
                <a:spcPts val="0"/>
              </a:spcAft>
              <a:defRPr sz="2400" b="1">
                <a:solidFill>
                  <a:srgbClr val="012445"/>
                </a:solidFill>
              </a:defRPr>
            </a:lvl5pPr>
            <a:lvl6pPr marL="457200" lvl="5" algn="l" rtl="0">
              <a:spcBef>
                <a:spcPts val="0"/>
              </a:spcBef>
              <a:spcAft>
                <a:spcPts val="0"/>
              </a:spcAft>
              <a:defRPr sz="2400" b="1">
                <a:solidFill>
                  <a:srgbClr val="012445"/>
                </a:solidFill>
              </a:defRPr>
            </a:lvl6pPr>
            <a:lvl7pPr marL="914400" lvl="6" algn="l" rtl="0">
              <a:spcBef>
                <a:spcPts val="0"/>
              </a:spcBef>
              <a:spcAft>
                <a:spcPts val="0"/>
              </a:spcAft>
              <a:defRPr sz="2400" b="1">
                <a:solidFill>
                  <a:srgbClr val="012445"/>
                </a:solidFill>
              </a:defRPr>
            </a:lvl7pPr>
            <a:lvl8pPr marL="1371600" lvl="7" algn="l" rtl="0">
              <a:spcBef>
                <a:spcPts val="0"/>
              </a:spcBef>
              <a:spcAft>
                <a:spcPts val="0"/>
              </a:spcAft>
              <a:defRPr sz="2400" b="1">
                <a:solidFill>
                  <a:srgbClr val="012445"/>
                </a:solidFill>
              </a:defRPr>
            </a:lvl8pPr>
            <a:lvl9pPr marL="1828800" lvl="8" algn="l" rtl="0">
              <a:spcBef>
                <a:spcPts val="0"/>
              </a:spcBef>
              <a:spcAft>
                <a:spcPts val="0"/>
              </a:spcAft>
              <a:defRPr sz="2400" b="1">
                <a:solidFill>
                  <a:srgbClr val="012445"/>
                </a:solidFill>
              </a:defRPr>
            </a:lvl9pPr>
          </a:lstStyle>
          <a:p>
            <a:endParaRPr/>
          </a:p>
        </p:txBody>
      </p:sp>
      <p:sp>
        <p:nvSpPr>
          <p:cNvPr id="64" name="Shape 64"/>
          <p:cNvSpPr txBox="1">
            <a:spLocks noGrp="1"/>
          </p:cNvSpPr>
          <p:nvPr>
            <p:ph type="body" idx="1"/>
          </p:nvPr>
        </p:nvSpPr>
        <p:spPr>
          <a:xfrm>
            <a:off x="390525" y="623887"/>
            <a:ext cx="4100399" cy="3882599"/>
          </a:xfrm>
          <a:prstGeom prst="rect">
            <a:avLst/>
          </a:prstGeom>
          <a:noFill/>
          <a:ln>
            <a:noFill/>
          </a:ln>
        </p:spPr>
        <p:txBody>
          <a:bodyPr lIns="91425" tIns="91425" rIns="91425" bIns="91425" anchor="t" anchorCtr="0"/>
          <a:lstStyle>
            <a:lvl1pPr marL="342900" lvl="0" indent="-203200" algn="l" rtl="0">
              <a:spcBef>
                <a:spcPts val="440"/>
              </a:spcBef>
              <a:spcAft>
                <a:spcPts val="0"/>
              </a:spcAft>
              <a:buClr>
                <a:schemeClr val="dk1"/>
              </a:buClr>
              <a:buFont typeface="Arial"/>
              <a:buChar char="•"/>
              <a:defRPr sz="2200">
                <a:solidFill>
                  <a:schemeClr val="dk1"/>
                </a:solidFill>
                <a:latin typeface="Arial"/>
                <a:ea typeface="Arial"/>
                <a:cs typeface="Arial"/>
                <a:sym typeface="Arial"/>
              </a:defRPr>
            </a:lvl1pPr>
            <a:lvl2pPr marL="630237" lvl="1" indent="-173037" algn="l" rtl="0">
              <a:spcBef>
                <a:spcPts val="360"/>
              </a:spcBef>
              <a:spcAft>
                <a:spcPts val="0"/>
              </a:spcAft>
              <a:buClr>
                <a:schemeClr val="dk1"/>
              </a:buClr>
              <a:buFont typeface="Arial"/>
              <a:buChar char="–"/>
              <a:defRPr>
                <a:solidFill>
                  <a:schemeClr val="dk1"/>
                </a:solidFill>
                <a:latin typeface="Arial"/>
                <a:ea typeface="Arial"/>
                <a:cs typeface="Arial"/>
                <a:sym typeface="Arial"/>
              </a:defRPr>
            </a:lvl2pPr>
            <a:lvl3pPr marL="860425" lvl="2" indent="-149225" algn="l" rtl="0">
              <a:spcBef>
                <a:spcPts val="280"/>
              </a:spcBef>
              <a:spcAft>
                <a:spcPts val="0"/>
              </a:spcAft>
              <a:buClr>
                <a:schemeClr val="dk1"/>
              </a:buClr>
              <a:buFont typeface="Arial"/>
              <a:buChar char="•"/>
              <a:defRPr sz="1400">
                <a:solidFill>
                  <a:schemeClr val="dk1"/>
                </a:solidFill>
                <a:latin typeface="Arial"/>
                <a:ea typeface="Arial"/>
                <a:cs typeface="Arial"/>
                <a:sym typeface="Arial"/>
              </a:defRPr>
            </a:lvl3pPr>
            <a:lvl4pPr marL="1090612" lvl="3" indent="-176212"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4pPr>
            <a:lvl5pPr marL="1333500" lvl="4"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5pPr>
            <a:lvl6pPr marL="1790700" lvl="5"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6pPr>
            <a:lvl7pPr marL="2247900" lvl="6"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7pPr>
            <a:lvl8pPr marL="2705100" lvl="7"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8pPr>
            <a:lvl9pPr marL="3162300" lvl="8"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643437" y="623887"/>
            <a:ext cx="4100399" cy="3882599"/>
          </a:xfrm>
          <a:prstGeom prst="rect">
            <a:avLst/>
          </a:prstGeom>
          <a:noFill/>
          <a:ln>
            <a:noFill/>
          </a:ln>
        </p:spPr>
        <p:txBody>
          <a:bodyPr lIns="91425" tIns="91425" rIns="91425" bIns="91425" anchor="t" anchorCtr="0"/>
          <a:lstStyle>
            <a:lvl1pPr marL="342900" lvl="0" indent="-203200" algn="l" rtl="0">
              <a:spcBef>
                <a:spcPts val="440"/>
              </a:spcBef>
              <a:spcAft>
                <a:spcPts val="0"/>
              </a:spcAft>
              <a:buClr>
                <a:schemeClr val="dk1"/>
              </a:buClr>
              <a:buFont typeface="Arial"/>
              <a:buChar char="•"/>
              <a:defRPr sz="2200">
                <a:solidFill>
                  <a:schemeClr val="dk1"/>
                </a:solidFill>
                <a:latin typeface="Arial"/>
                <a:ea typeface="Arial"/>
                <a:cs typeface="Arial"/>
                <a:sym typeface="Arial"/>
              </a:defRPr>
            </a:lvl1pPr>
            <a:lvl2pPr marL="630237" lvl="1" indent="-173037" algn="l" rtl="0">
              <a:spcBef>
                <a:spcPts val="360"/>
              </a:spcBef>
              <a:spcAft>
                <a:spcPts val="0"/>
              </a:spcAft>
              <a:buClr>
                <a:schemeClr val="dk1"/>
              </a:buClr>
              <a:buFont typeface="Arial"/>
              <a:buChar char="–"/>
              <a:defRPr>
                <a:solidFill>
                  <a:schemeClr val="dk1"/>
                </a:solidFill>
                <a:latin typeface="Arial"/>
                <a:ea typeface="Arial"/>
                <a:cs typeface="Arial"/>
                <a:sym typeface="Arial"/>
              </a:defRPr>
            </a:lvl2pPr>
            <a:lvl3pPr marL="860425" lvl="2" indent="-149225" algn="l" rtl="0">
              <a:spcBef>
                <a:spcPts val="280"/>
              </a:spcBef>
              <a:spcAft>
                <a:spcPts val="0"/>
              </a:spcAft>
              <a:buClr>
                <a:schemeClr val="dk1"/>
              </a:buClr>
              <a:buFont typeface="Arial"/>
              <a:buChar char="•"/>
              <a:defRPr sz="1400">
                <a:solidFill>
                  <a:schemeClr val="dk1"/>
                </a:solidFill>
                <a:latin typeface="Arial"/>
                <a:ea typeface="Arial"/>
                <a:cs typeface="Arial"/>
                <a:sym typeface="Arial"/>
              </a:defRPr>
            </a:lvl3pPr>
            <a:lvl4pPr marL="1090612" lvl="3" indent="-176212"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4pPr>
            <a:lvl5pPr marL="1333500" lvl="4"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5pPr>
            <a:lvl6pPr marL="1790700" lvl="5"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6pPr>
            <a:lvl7pPr marL="2247900" lvl="6"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7pPr>
            <a:lvl8pPr marL="2705100" lvl="7"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8pPr>
            <a:lvl9pPr marL="3162300" lvl="8" indent="-165100" algn="l" rtl="0">
              <a:spcBef>
                <a:spcPts val="200"/>
              </a:spcBef>
              <a:spcAft>
                <a:spcPts val="0"/>
              </a:spcAft>
              <a:buClr>
                <a:schemeClr val="dk1"/>
              </a:buClr>
              <a:buFont typeface="Arial"/>
              <a:buChar char="»"/>
              <a:defRPr sz="100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76225" y="209550"/>
            <a:ext cx="8229600" cy="342899"/>
          </a:xfrm>
          <a:prstGeom prst="rect">
            <a:avLst/>
          </a:prstGeom>
          <a:noFill/>
          <a:ln>
            <a:noFill/>
          </a:ln>
        </p:spPr>
        <p:txBody>
          <a:bodyPr lIns="91425" tIns="91425" rIns="91425" bIns="91425" anchor="t" anchorCtr="0"/>
          <a:lstStyle>
            <a:lvl1pPr marL="0" marR="0" lvl="0" indent="0" algn="l" rtl="0">
              <a:spcBef>
                <a:spcPts val="0"/>
              </a:spcBef>
              <a:spcAft>
                <a:spcPts val="0"/>
              </a:spcAft>
              <a:buNone/>
              <a:defRPr sz="2400" b="1" i="0" u="none" strike="noStrike" cap="none">
                <a:solidFill>
                  <a:srgbClr val="012445"/>
                </a:solidFill>
                <a:latin typeface="Arial"/>
                <a:ea typeface="Arial"/>
                <a:cs typeface="Arial"/>
                <a:sym typeface="Arial"/>
              </a:defRPr>
            </a:lvl1pPr>
            <a:lvl2pPr marL="0" marR="0" lvl="1" indent="0" algn="l" rtl="0">
              <a:spcBef>
                <a:spcPts val="0"/>
              </a:spcBef>
              <a:spcAft>
                <a:spcPts val="0"/>
              </a:spcAft>
              <a:buNone/>
              <a:defRPr sz="2400" b="1" i="0" u="none" strike="noStrike" cap="none">
                <a:solidFill>
                  <a:srgbClr val="012445"/>
                </a:solidFill>
                <a:latin typeface="Arial"/>
                <a:ea typeface="Arial"/>
                <a:cs typeface="Arial"/>
                <a:sym typeface="Arial"/>
              </a:defRPr>
            </a:lvl2pPr>
            <a:lvl3pPr marL="0" marR="0" lvl="2" indent="0" algn="l" rtl="0">
              <a:spcBef>
                <a:spcPts val="0"/>
              </a:spcBef>
              <a:spcAft>
                <a:spcPts val="0"/>
              </a:spcAft>
              <a:buNone/>
              <a:defRPr sz="2400" b="1" i="0" u="none" strike="noStrike" cap="none">
                <a:solidFill>
                  <a:srgbClr val="012445"/>
                </a:solidFill>
                <a:latin typeface="Arial"/>
                <a:ea typeface="Arial"/>
                <a:cs typeface="Arial"/>
                <a:sym typeface="Arial"/>
              </a:defRPr>
            </a:lvl3pPr>
            <a:lvl4pPr marL="0" marR="0" lvl="3" indent="0" algn="l" rtl="0">
              <a:spcBef>
                <a:spcPts val="0"/>
              </a:spcBef>
              <a:spcAft>
                <a:spcPts val="0"/>
              </a:spcAft>
              <a:buNone/>
              <a:defRPr sz="2400" b="1" i="0" u="none" strike="noStrike" cap="none">
                <a:solidFill>
                  <a:srgbClr val="012445"/>
                </a:solidFill>
                <a:latin typeface="Arial"/>
                <a:ea typeface="Arial"/>
                <a:cs typeface="Arial"/>
                <a:sym typeface="Arial"/>
              </a:defRPr>
            </a:lvl4pPr>
            <a:lvl5pPr marL="0" marR="0" lvl="4" indent="0" algn="l" rtl="0">
              <a:spcBef>
                <a:spcPts val="0"/>
              </a:spcBef>
              <a:spcAft>
                <a:spcPts val="0"/>
              </a:spcAft>
              <a:buNone/>
              <a:defRPr sz="2400" b="1" i="0" u="none" strike="noStrike" cap="none">
                <a:solidFill>
                  <a:srgbClr val="012445"/>
                </a:solidFill>
                <a:latin typeface="Arial"/>
                <a:ea typeface="Arial"/>
                <a:cs typeface="Arial"/>
                <a:sym typeface="Arial"/>
              </a:defRPr>
            </a:lvl5pPr>
            <a:lvl6pPr marL="457200" marR="0" lvl="5" indent="0" algn="l" rtl="0">
              <a:spcBef>
                <a:spcPts val="0"/>
              </a:spcBef>
              <a:spcAft>
                <a:spcPts val="0"/>
              </a:spcAft>
              <a:buNone/>
              <a:defRPr sz="2400" b="1" i="0" u="none" strike="noStrike" cap="none">
                <a:solidFill>
                  <a:srgbClr val="012445"/>
                </a:solidFill>
                <a:latin typeface="Arial"/>
                <a:ea typeface="Arial"/>
                <a:cs typeface="Arial"/>
                <a:sym typeface="Arial"/>
              </a:defRPr>
            </a:lvl6pPr>
            <a:lvl7pPr marL="914400" marR="0" lvl="6" indent="0" algn="l" rtl="0">
              <a:spcBef>
                <a:spcPts val="0"/>
              </a:spcBef>
              <a:spcAft>
                <a:spcPts val="0"/>
              </a:spcAft>
              <a:buNone/>
              <a:defRPr sz="2400" b="1" i="0" u="none" strike="noStrike" cap="none">
                <a:solidFill>
                  <a:srgbClr val="012445"/>
                </a:solidFill>
                <a:latin typeface="Arial"/>
                <a:ea typeface="Arial"/>
                <a:cs typeface="Arial"/>
                <a:sym typeface="Arial"/>
              </a:defRPr>
            </a:lvl7pPr>
            <a:lvl8pPr marL="1371600" marR="0" lvl="7" indent="0" algn="l" rtl="0">
              <a:spcBef>
                <a:spcPts val="0"/>
              </a:spcBef>
              <a:spcAft>
                <a:spcPts val="0"/>
              </a:spcAft>
              <a:buNone/>
              <a:defRPr sz="2400" b="1" i="0" u="none" strike="noStrike" cap="none">
                <a:solidFill>
                  <a:srgbClr val="012445"/>
                </a:solidFill>
                <a:latin typeface="Arial"/>
                <a:ea typeface="Arial"/>
                <a:cs typeface="Arial"/>
                <a:sym typeface="Arial"/>
              </a:defRPr>
            </a:lvl8pPr>
            <a:lvl9pPr marL="1828800" marR="0" lvl="8" indent="0" algn="l" rtl="0">
              <a:spcBef>
                <a:spcPts val="0"/>
              </a:spcBef>
              <a:spcAft>
                <a:spcPts val="0"/>
              </a:spcAft>
              <a:buNone/>
              <a:defRPr sz="2400" b="1" i="0" u="none" strike="noStrike" cap="none">
                <a:solidFill>
                  <a:srgbClr val="012445"/>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19" name="Shape 119"/>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623887" y="1282303"/>
            <a:ext cx="7886700" cy="213959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25" name="Shape 125"/>
          <p:cNvSpPr txBox="1">
            <a:spLocks noGrp="1"/>
          </p:cNvSpPr>
          <p:nvPr>
            <p:ph type="body" idx="1"/>
          </p:nvPr>
        </p:nvSpPr>
        <p:spPr>
          <a:xfrm>
            <a:off x="623887" y="3442097"/>
            <a:ext cx="7886700" cy="1125299"/>
          </a:xfrm>
          <a:prstGeom prst="rect">
            <a:avLst/>
          </a:prstGeom>
          <a:noFill/>
          <a:ln>
            <a:noFill/>
          </a:ln>
        </p:spPr>
        <p:txBody>
          <a:bodyPr lIns="68575" tIns="68575" rIns="68575" bIns="68575" anchor="t" anchorCtr="0"/>
          <a:lstStyle>
            <a:lvl1pPr marL="0" marR="0" lvl="0" indent="0" algn="l" rtl="0">
              <a:lnSpc>
                <a:spcPct val="90000"/>
              </a:lnSpc>
              <a:spcBef>
                <a:spcPts val="80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400"/>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400"/>
              </a:spcBef>
              <a:buClr>
                <a:srgbClr val="888888"/>
              </a:buClr>
              <a:buFont typeface="Arial"/>
              <a:buNone/>
              <a:defRPr sz="140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126" name="Shape 12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31" name="Shape 131"/>
          <p:cNvSpPr txBox="1">
            <a:spLocks noGrp="1"/>
          </p:cNvSpPr>
          <p:nvPr>
            <p:ph type="body" idx="1"/>
          </p:nvPr>
        </p:nvSpPr>
        <p:spPr>
          <a:xfrm>
            <a:off x="628650" y="1369218"/>
            <a:ext cx="3886200" cy="32634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body" idx="2"/>
          </p:nvPr>
        </p:nvSpPr>
        <p:spPr>
          <a:xfrm>
            <a:off x="4629150" y="1369218"/>
            <a:ext cx="3886200" cy="32634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35" name="Shape 135"/>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62984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38" name="Shape 138"/>
          <p:cNvSpPr txBox="1">
            <a:spLocks noGrp="1"/>
          </p:cNvSpPr>
          <p:nvPr>
            <p:ph type="body" idx="1"/>
          </p:nvPr>
        </p:nvSpPr>
        <p:spPr>
          <a:xfrm>
            <a:off x="629840" y="1260872"/>
            <a:ext cx="3868499" cy="618000"/>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body" idx="2"/>
          </p:nvPr>
        </p:nvSpPr>
        <p:spPr>
          <a:xfrm>
            <a:off x="629840" y="1878806"/>
            <a:ext cx="3868499" cy="27633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body" idx="3"/>
          </p:nvPr>
        </p:nvSpPr>
        <p:spPr>
          <a:xfrm>
            <a:off x="4629150" y="1260872"/>
            <a:ext cx="3887399" cy="618000"/>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body" idx="4"/>
          </p:nvPr>
        </p:nvSpPr>
        <p:spPr>
          <a:xfrm>
            <a:off x="4629150" y="1878806"/>
            <a:ext cx="3887399" cy="27633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3" name="Shape 143"/>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4" name="Shape 144"/>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47" name="Shape 147"/>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8" name="Shape 148"/>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629840" y="342900"/>
            <a:ext cx="2948999" cy="120029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52" name="Shape 152"/>
          <p:cNvSpPr txBox="1">
            <a:spLocks noGrp="1"/>
          </p:cNvSpPr>
          <p:nvPr>
            <p:ph type="body" idx="1"/>
          </p:nvPr>
        </p:nvSpPr>
        <p:spPr>
          <a:xfrm>
            <a:off x="3887391" y="740568"/>
            <a:ext cx="4629299" cy="3655200"/>
          </a:xfrm>
          <a:prstGeom prst="rect">
            <a:avLst/>
          </a:prstGeom>
          <a:noFill/>
          <a:ln>
            <a:noFill/>
          </a:ln>
        </p:spPr>
        <p:txBody>
          <a:bodyPr lIns="68575" tIns="68575" rIns="68575" bIns="68575" anchor="t" anchorCtr="0"/>
          <a:lstStyle>
            <a:lvl1pPr marL="177800" marR="0" lvl="0" indent="-25400" algn="l" rtl="0">
              <a:lnSpc>
                <a:spcPct val="90000"/>
              </a:lnSpc>
              <a:spcBef>
                <a:spcPts val="8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20700" marR="0" lvl="1" indent="-38100" algn="l" rtl="0">
              <a:lnSpc>
                <a:spcPct val="90000"/>
              </a:lnSpc>
              <a:spcBef>
                <a:spcPts val="4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63600" marR="0" lvl="2"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6500" marR="0" lvl="3"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9400" marR="0" lvl="4"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92300" marR="0" lvl="5"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35200" marR="0" lvl="6"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8100" marR="0" lvl="7"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21000" marR="0" lvl="8"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53" name="Shape 153"/>
          <p:cNvSpPr txBox="1">
            <a:spLocks noGrp="1"/>
          </p:cNvSpPr>
          <p:nvPr>
            <p:ph type="body" idx="2"/>
          </p:nvPr>
        </p:nvSpPr>
        <p:spPr>
          <a:xfrm>
            <a:off x="629840" y="1543050"/>
            <a:ext cx="2948999" cy="2858699"/>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629840" y="342900"/>
            <a:ext cx="2948999" cy="120029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59" name="Shape 159"/>
          <p:cNvSpPr>
            <a:spLocks noGrp="1"/>
          </p:cNvSpPr>
          <p:nvPr>
            <p:ph type="pic" idx="2"/>
          </p:nvPr>
        </p:nvSpPr>
        <p:spPr>
          <a:xfrm>
            <a:off x="3887391" y="740568"/>
            <a:ext cx="4629299" cy="3655200"/>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SzPct val="45833"/>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ct val="5238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ct val="61111"/>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60" name="Shape 160"/>
          <p:cNvSpPr txBox="1">
            <a:spLocks noGrp="1"/>
          </p:cNvSpPr>
          <p:nvPr>
            <p:ph type="body" idx="1"/>
          </p:nvPr>
        </p:nvSpPr>
        <p:spPr>
          <a:xfrm>
            <a:off x="629840" y="1543050"/>
            <a:ext cx="2948999" cy="2858699"/>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63" name="Shape 163"/>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28650" y="273843"/>
            <a:ext cx="7886700" cy="994200"/>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SzPct val="78571"/>
              <a:buNone/>
              <a:defRPr sz="1400"/>
            </a:lvl2pPr>
            <a:lvl3pPr lvl="2" indent="0" rtl="0">
              <a:spcBef>
                <a:spcPts val="0"/>
              </a:spcBef>
              <a:buSzPct val="78571"/>
              <a:buNone/>
              <a:defRPr sz="1400"/>
            </a:lvl3pPr>
            <a:lvl4pPr lvl="3" indent="0" rtl="0">
              <a:spcBef>
                <a:spcPts val="0"/>
              </a:spcBef>
              <a:buSzPct val="78571"/>
              <a:buNone/>
              <a:defRPr sz="1400"/>
            </a:lvl4pPr>
            <a:lvl5pPr lvl="4" indent="0" rtl="0">
              <a:spcBef>
                <a:spcPts val="0"/>
              </a:spcBef>
              <a:buSzPct val="78571"/>
              <a:buNone/>
              <a:defRPr sz="1400"/>
            </a:lvl5pPr>
            <a:lvl6pPr lvl="5" indent="0" rtl="0">
              <a:spcBef>
                <a:spcPts val="0"/>
              </a:spcBef>
              <a:buSzPct val="78571"/>
              <a:buNone/>
              <a:defRPr sz="1400"/>
            </a:lvl6pPr>
            <a:lvl7pPr lvl="6" indent="0" rtl="0">
              <a:spcBef>
                <a:spcPts val="0"/>
              </a:spcBef>
              <a:buSzPct val="78571"/>
              <a:buNone/>
              <a:defRPr sz="1400"/>
            </a:lvl7pPr>
            <a:lvl8pPr lvl="7" indent="0" rtl="0">
              <a:spcBef>
                <a:spcPts val="0"/>
              </a:spcBef>
              <a:buSzPct val="78571"/>
              <a:buNone/>
              <a:defRPr sz="1400"/>
            </a:lvl8pPr>
            <a:lvl9pPr lvl="8" indent="0" rtl="0">
              <a:spcBef>
                <a:spcPts val="0"/>
              </a:spcBef>
              <a:buSzPct val="78571"/>
              <a:buNone/>
              <a:defRPr sz="1400"/>
            </a:lvl9pPr>
          </a:lstStyle>
          <a:p>
            <a:endParaRPr/>
          </a:p>
        </p:txBody>
      </p:sp>
      <p:sp>
        <p:nvSpPr>
          <p:cNvPr id="103" name="Shape 103"/>
          <p:cNvSpPr txBox="1">
            <a:spLocks noGrp="1"/>
          </p:cNvSpPr>
          <p:nvPr>
            <p:ph type="body" idx="1"/>
          </p:nvPr>
        </p:nvSpPr>
        <p:spPr>
          <a:xfrm>
            <a:off x="628650" y="1369218"/>
            <a:ext cx="7886700" cy="3263400"/>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ftr" idx="11"/>
          </p:nvPr>
        </p:nvSpPr>
        <p:spPr>
          <a:xfrm>
            <a:off x="3028950" y="4767262"/>
            <a:ext cx="3086099" cy="273900"/>
          </a:xfrm>
          <a:prstGeom prst="rect">
            <a:avLst/>
          </a:prstGeom>
          <a:noFill/>
          <a:ln>
            <a:noFill/>
          </a:ln>
        </p:spPr>
        <p:txBody>
          <a:bodyPr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yellowbar.jpg"/>
          <p:cNvPicPr>
            <a:picLocks/>
          </p:cNvPicPr>
          <p:nvPr/>
        </p:nvPicPr>
        <p:blipFill>
          <a:blip r:embed="rId12" cstate="print">
            <a:extLst>
              <a:ext uri="{28A0092B-C50C-407E-A947-70E740481C1C}">
                <a14:useLocalDpi xmlns:a14="http://schemas.microsoft.com/office/drawing/2010/main"/>
              </a:ext>
            </a:extLst>
          </a:blip>
          <a:stretch>
            <a:fillRect/>
          </a:stretch>
        </p:blipFill>
        <p:spPr>
          <a:xfrm flipV="1">
            <a:off x="2" y="5045976"/>
            <a:ext cx="9143925" cy="111302"/>
          </a:xfrm>
          <a:prstGeom prst="rect">
            <a:avLst/>
          </a:prstGeom>
        </p:spPr>
      </p:pic>
      <p:sp>
        <p:nvSpPr>
          <p:cNvPr id="3" name="Text Placeholder 2"/>
          <p:cNvSpPr>
            <a:spLocks noGrp="1"/>
          </p:cNvSpPr>
          <p:nvPr>
            <p:ph type="body" idx="1"/>
          </p:nvPr>
        </p:nvSpPr>
        <p:spPr>
          <a:xfrm>
            <a:off x="381000" y="857251"/>
            <a:ext cx="8382000" cy="378342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endParaRPr lang="en-US" dirty="0"/>
          </a:p>
        </p:txBody>
      </p:sp>
      <p:sp>
        <p:nvSpPr>
          <p:cNvPr id="5" name="Footer Placeholder 4"/>
          <p:cNvSpPr>
            <a:spLocks noGrp="1"/>
          </p:cNvSpPr>
          <p:nvPr>
            <p:ph type="ftr" sz="quarter" idx="3"/>
          </p:nvPr>
        </p:nvSpPr>
        <p:spPr>
          <a:xfrm>
            <a:off x="3124200" y="4873723"/>
            <a:ext cx="2895600" cy="173950"/>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6784111" y="4877069"/>
            <a:ext cx="2133600" cy="173950"/>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pPr lvl="0" algn="r">
              <a:spcBef>
                <a:spcPts val="0"/>
              </a:spcBef>
              <a:buNone/>
            </a:pPr>
            <a:fld id="{00000000-1234-1234-1234-123412341234}" type="slidenum">
              <a:rPr lang="en" sz="1000" smtClean="0">
                <a:solidFill>
                  <a:schemeClr val="dk2"/>
                </a:solidFill>
              </a:rPr>
              <a:t>‹#›</a:t>
            </a:fld>
            <a:endParaRPr lang="en" sz="1000">
              <a:solidFill>
                <a:schemeClr val="dk2"/>
              </a:solidFill>
            </a:endParaRPr>
          </a:p>
        </p:txBody>
      </p:sp>
      <p:pic>
        <p:nvPicPr>
          <p:cNvPr id="13" name="Picture 12" descr="Office of the National Coordinator for Health Information Technology"/>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87019" y="4731013"/>
            <a:ext cx="1371600" cy="275462"/>
          </a:xfrm>
          <a:prstGeom prst="rect">
            <a:avLst/>
          </a:prstGeom>
        </p:spPr>
      </p:pic>
      <p:sp>
        <p:nvSpPr>
          <p:cNvPr id="2" name="Title Placeholder 1"/>
          <p:cNvSpPr>
            <a:spLocks noGrp="1"/>
          </p:cNvSpPr>
          <p:nvPr>
            <p:ph type="title"/>
          </p:nvPr>
        </p:nvSpPr>
        <p:spPr>
          <a:xfrm>
            <a:off x="381000" y="55481"/>
            <a:ext cx="8382000" cy="585474"/>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222091635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hf hdr="0" ftr="0" dt="0"/>
  <p:txStyles>
    <p:titleStyle>
      <a:lvl1pPr algn="l" defTabSz="457200" rtl="0" eaLnBrk="1" latinLnBrk="0" hangingPunct="1">
        <a:spcBef>
          <a:spcPct val="0"/>
        </a:spcBef>
        <a:buNone/>
        <a:defRPr sz="2000" kern="1200" baseline="0">
          <a:solidFill>
            <a:schemeClr val="bg1"/>
          </a:solidFill>
          <a:latin typeface="+mj-lt"/>
          <a:ea typeface="+mj-ea"/>
          <a:cs typeface="+mj-cs"/>
        </a:defRPr>
      </a:lvl1pPr>
    </p:titleStyle>
    <p:bodyStyle>
      <a:lvl1pPr marL="342900" indent="-342900" algn="l" defTabSz="457200" rtl="0" eaLnBrk="1" latinLnBrk="0" hangingPunct="1">
        <a:lnSpc>
          <a:spcPct val="110000"/>
        </a:lnSpc>
        <a:spcBef>
          <a:spcPts val="1000"/>
        </a:spcBef>
        <a:spcAft>
          <a:spcPts val="400"/>
        </a:spcAft>
        <a:buClr>
          <a:schemeClr val="accent5"/>
        </a:buClr>
        <a:buFont typeface="Arial"/>
        <a:buChar char="•"/>
        <a:defRPr sz="2000" kern="1200">
          <a:solidFill>
            <a:schemeClr val="tx2"/>
          </a:solidFill>
          <a:latin typeface="+mn-lt"/>
          <a:ea typeface="+mn-ea"/>
          <a:cs typeface="+mn-cs"/>
        </a:defRPr>
      </a:lvl1pPr>
      <a:lvl2pPr marL="742950" indent="-285750" algn="l" defTabSz="457200" rtl="0" eaLnBrk="1" latinLnBrk="0" hangingPunct="1">
        <a:lnSpc>
          <a:spcPct val="110000"/>
        </a:lnSpc>
        <a:spcBef>
          <a:spcPts val="1000"/>
        </a:spcBef>
        <a:spcAft>
          <a:spcPts val="400"/>
        </a:spcAft>
        <a:buClr>
          <a:schemeClr val="accent1"/>
        </a:buClr>
        <a:buFont typeface="Lucida Grande"/>
        <a:buChar char="»"/>
        <a:defRPr sz="1800" kern="1200">
          <a:solidFill>
            <a:schemeClr val="tx1"/>
          </a:solidFill>
          <a:latin typeface="+mn-lt"/>
          <a:ea typeface="+mn-ea"/>
          <a:cs typeface="+mn-cs"/>
        </a:defRPr>
      </a:lvl2pPr>
      <a:lvl3pPr marL="1143000" indent="-228600" algn="l" defTabSz="457200" rtl="0" eaLnBrk="1" latinLnBrk="0" hangingPunct="1">
        <a:lnSpc>
          <a:spcPct val="110000"/>
        </a:lnSpc>
        <a:spcBef>
          <a:spcPts val="1000"/>
        </a:spcBef>
        <a:spcAft>
          <a:spcPts val="400"/>
        </a:spcAft>
        <a:buClr>
          <a:schemeClr val="accent2"/>
        </a:buClr>
        <a:buFont typeface="Lucida Grande"/>
        <a:buChar char="–"/>
        <a:defRPr sz="1500" kern="1200">
          <a:solidFill>
            <a:schemeClr val="tx1"/>
          </a:solidFill>
          <a:latin typeface="+mn-lt"/>
          <a:ea typeface="+mn-ea"/>
          <a:cs typeface="+mn-cs"/>
        </a:defRPr>
      </a:lvl3pPr>
      <a:lvl4pPr marL="1600200" indent="-228600" algn="l" defTabSz="457200" rtl="0" eaLnBrk="1" latinLnBrk="0" hangingPunct="1">
        <a:lnSpc>
          <a:spcPct val="110000"/>
        </a:lnSpc>
        <a:spcBef>
          <a:spcPts val="1000"/>
        </a:spcBef>
        <a:spcAft>
          <a:spcPts val="400"/>
        </a:spcAft>
        <a:buClr>
          <a:schemeClr val="accent2"/>
        </a:buClr>
        <a:buFont typeface="Arial"/>
        <a:buChar char="•"/>
        <a:defRPr sz="1500" kern="1200">
          <a:solidFill>
            <a:schemeClr val="tx1"/>
          </a:solidFill>
          <a:latin typeface="+mn-lt"/>
          <a:ea typeface="+mn-ea"/>
          <a:cs typeface="+mn-cs"/>
        </a:defRPr>
      </a:lvl4pPr>
      <a:lvl5pPr marL="2057400" indent="-228600" algn="l" defTabSz="457200" rtl="0" eaLnBrk="1" latinLnBrk="0" hangingPunct="1">
        <a:lnSpc>
          <a:spcPct val="110000"/>
        </a:lnSpc>
        <a:spcBef>
          <a:spcPts val="1200"/>
        </a:spcBef>
        <a:spcAft>
          <a:spcPts val="0"/>
        </a:spcAft>
        <a:buClr>
          <a:schemeClr val="bg1">
            <a:lumMod val="50000"/>
          </a:schemeClr>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hemeOverride" Target="../theme/themeOverride9.xml"/><Relationship Id="rId5" Type="http://schemas.openxmlformats.org/officeDocument/2006/relationships/image" Target="../media/image1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hemeOverride" Target="../theme/themeOverride11.xml"/><Relationship Id="rId5" Type="http://schemas.openxmlformats.org/officeDocument/2006/relationships/image" Target="../media/image1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hemeOverride" Target="../theme/themeOverride1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hemeOverride" Target="../theme/themeOverride1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themeOverride" Target="../theme/themeOverride1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themeOverride" Target="../theme/themeOverride18.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groups.google.com/forum/#!forum/edge-test-tool/topics"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hemeOverride" Target="../theme/themeOverride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hemeOverride" Target="../theme/themeOverride2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hemeOverride" Target="../theme/themeOverride2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1.xml"/><Relationship Id="rId1" Type="http://schemas.openxmlformats.org/officeDocument/2006/relationships/themeOverride" Target="../theme/themeOverride22.xml"/><Relationship Id="rId5" Type="http://schemas.openxmlformats.org/officeDocument/2006/relationships/hyperlink" Target="http://home"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0.xml"/><Relationship Id="rId1" Type="http://schemas.openxmlformats.org/officeDocument/2006/relationships/themeOverride" Target="../theme/themeOverride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hemeOverride" Target="../theme/themeOverride24.xml"/><Relationship Id="rId4" Type="http://schemas.openxmlformats.org/officeDocument/2006/relationships/hyperlink" Target="https://groups.google.com/forum/#!forum/edge-test-tool/topics"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0.xml"/><Relationship Id="rId1" Type="http://schemas.openxmlformats.org/officeDocument/2006/relationships/themeOverride" Target="../theme/themeOverride2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0.xml"/><Relationship Id="rId1" Type="http://schemas.openxmlformats.org/officeDocument/2006/relationships/themeOverride" Target="../theme/themeOverride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0.xml"/><Relationship Id="rId1" Type="http://schemas.openxmlformats.org/officeDocument/2006/relationships/themeOverride" Target="../theme/themeOverride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0.xml"/><Relationship Id="rId1" Type="http://schemas.openxmlformats.org/officeDocument/2006/relationships/themeOverride" Target="../theme/themeOverride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themeOverride" Target="../theme/themeOverride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0.xml"/><Relationship Id="rId1" Type="http://schemas.openxmlformats.org/officeDocument/2006/relationships/themeOverride" Target="../theme/themeOverride3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0.xml"/><Relationship Id="rId1" Type="http://schemas.openxmlformats.org/officeDocument/2006/relationships/themeOverride" Target="../theme/themeOverride3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0.xml"/><Relationship Id="rId1" Type="http://schemas.openxmlformats.org/officeDocument/2006/relationships/themeOverride" Target="../theme/themeOverride3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0.xml"/><Relationship Id="rId1" Type="http://schemas.openxmlformats.org/officeDocument/2006/relationships/themeOverride" Target="../theme/themeOverride3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hemeOverride" Target="../theme/themeOverride34.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0.xml"/><Relationship Id="rId1" Type="http://schemas.openxmlformats.org/officeDocument/2006/relationships/themeOverride" Target="../theme/themeOverride3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hemeOverride" Target="../theme/themeOverride3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0.xml"/><Relationship Id="rId1" Type="http://schemas.openxmlformats.org/officeDocument/2006/relationships/themeOverride" Target="../theme/themeOverride37.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hemeOverride" Target="../theme/themeOverride38.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0.xml"/><Relationship Id="rId1" Type="http://schemas.openxmlformats.org/officeDocument/2006/relationships/themeOverride" Target="../theme/themeOverride39.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hemeOverride" Target="../theme/themeOverride4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themeOverride" Target="../theme/themeOverride41.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xml"/><Relationship Id="rId1" Type="http://schemas.openxmlformats.org/officeDocument/2006/relationships/themeOverride" Target="../theme/themeOverride4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themeOverride" Target="../theme/themeOverride43.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4.xml"/><Relationship Id="rId1" Type="http://schemas.openxmlformats.org/officeDocument/2006/relationships/themeOverride" Target="../theme/themeOverride44.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4.xml"/><Relationship Id="rId1" Type="http://schemas.openxmlformats.org/officeDocument/2006/relationships/themeOverride" Target="../theme/themeOverride45.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hemeOverride" Target="../theme/themeOverride46.xml"/><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4.xml"/><Relationship Id="rId1" Type="http://schemas.openxmlformats.org/officeDocument/2006/relationships/themeOverride" Target="../theme/themeOverride47.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hemeOverride" Target="../theme/themeOverride48.xml"/></Relationships>
</file>

<file path=ppt/slides/_rels/slide5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53.xml"/><Relationship Id="rId7" Type="http://schemas.openxmlformats.org/officeDocument/2006/relationships/image" Target="../media/image38.png"/><Relationship Id="rId2" Type="http://schemas.openxmlformats.org/officeDocument/2006/relationships/slideLayout" Target="../slideLayouts/slideLayout21.xml"/><Relationship Id="rId1" Type="http://schemas.openxmlformats.org/officeDocument/2006/relationships/themeOverride" Target="../theme/themeOverride4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hemeOverride" Target="../theme/themeOverride50.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hemeOverride" Target="../theme/themeOverride5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xml"/><Relationship Id="rId1" Type="http://schemas.openxmlformats.org/officeDocument/2006/relationships/themeOverride" Target="../theme/themeOverride5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4.xml"/><Relationship Id="rId1" Type="http://schemas.openxmlformats.org/officeDocument/2006/relationships/themeOverride" Target="../theme/themeOverride5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4.xml"/><Relationship Id="rId1" Type="http://schemas.openxmlformats.org/officeDocument/2006/relationships/themeOverride" Target="../theme/themeOverride54.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4.xml"/><Relationship Id="rId1" Type="http://schemas.openxmlformats.org/officeDocument/2006/relationships/themeOverride" Target="../theme/themeOverride55.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themeOverride" Target="../theme/themeOverride56.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themeOverride" Target="../theme/themeOverride57.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4.xml"/><Relationship Id="rId1" Type="http://schemas.openxmlformats.org/officeDocument/2006/relationships/themeOverride" Target="../theme/themeOverride58.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4.xml"/><Relationship Id="rId1" Type="http://schemas.openxmlformats.org/officeDocument/2006/relationships/themeOverride" Target="../theme/themeOverride59.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4.xml"/><Relationship Id="rId1" Type="http://schemas.openxmlformats.org/officeDocument/2006/relationships/themeOverride" Target="../theme/themeOverride60.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4.xml"/><Relationship Id="rId1" Type="http://schemas.openxmlformats.org/officeDocument/2006/relationships/themeOverride" Target="../theme/themeOverride61.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4.xml"/><Relationship Id="rId1" Type="http://schemas.openxmlformats.org/officeDocument/2006/relationships/themeOverride" Target="../theme/themeOverride62.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xml"/><Relationship Id="rId1" Type="http://schemas.openxmlformats.org/officeDocument/2006/relationships/themeOverride" Target="../theme/themeOverride63.xml"/><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4.xml"/><Relationship Id="rId1" Type="http://schemas.openxmlformats.org/officeDocument/2006/relationships/themeOverride" Target="../theme/themeOverride6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hemeOverride" Target="../theme/themeOverride6.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hemeOverride" Target="../theme/themeOverride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0.xml"/><Relationship Id="rId1" Type="http://schemas.openxmlformats.org/officeDocument/2006/relationships/themeOverride" Target="../theme/themeOverride65.xml"/><Relationship Id="rId4" Type="http://schemas.openxmlformats.org/officeDocument/2006/relationships/hyperlink" Target="https://groups.google.com/forum/#!forum/edge-test-tool/topic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3"/>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Edge Testing Tool (ETT) Overview</a:t>
            </a:r>
            <a:endParaRPr lang="en-US" dirty="0"/>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ETT for (h)(2) – Edge Protocols</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10</a:t>
            </a:fld>
            <a:endParaRPr lang="en" sz="1400" b="0" i="0" u="none" strike="noStrike" cap="none">
              <a:solidFill>
                <a:srgbClr val="FFFFFF"/>
              </a:solidFill>
              <a:latin typeface="Arial"/>
              <a:ea typeface="Arial"/>
              <a:cs typeface="Arial"/>
              <a:sym typeface="Arial"/>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39248"/>
            <a:ext cx="551156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2971800" y="2334648"/>
            <a:ext cx="2450980" cy="6858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409950"/>
            <a:ext cx="70104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248401" y="1039248"/>
            <a:ext cx="2743200" cy="1815882"/>
          </a:xfrm>
          <a:prstGeom prst="rect">
            <a:avLst/>
          </a:prstGeom>
          <a:noFill/>
        </p:spPr>
        <p:txBody>
          <a:bodyPr wrap="square" rtlCol="0">
            <a:spAutoFit/>
          </a:bodyPr>
          <a:lstStyle/>
          <a:p>
            <a:r>
              <a:rPr lang="en-US" dirty="0" smtClean="0"/>
              <a:t>Execute each of the test cases listed next to the home menu following the Test Procedures</a:t>
            </a:r>
          </a:p>
          <a:p>
            <a:pPr marL="285750" lvl="2" indent="-285750">
              <a:buFont typeface="Arial" panose="020B0604020202020204" pitchFamily="34" charset="0"/>
              <a:buChar char="•"/>
            </a:pPr>
            <a:r>
              <a:rPr lang="en-US" dirty="0" smtClean="0"/>
              <a:t>XDR</a:t>
            </a:r>
          </a:p>
          <a:p>
            <a:pPr marL="285750" lvl="2" indent="-285750">
              <a:buFont typeface="Arial" panose="020B0604020202020204" pitchFamily="34" charset="0"/>
              <a:buChar char="•"/>
            </a:pPr>
            <a:r>
              <a:rPr lang="en-US" dirty="0" smtClean="0"/>
              <a:t>SMTP</a:t>
            </a:r>
          </a:p>
          <a:p>
            <a:pPr marL="285750" lvl="2" indent="-285750">
              <a:buFont typeface="Arial" panose="020B0604020202020204" pitchFamily="34" charset="0"/>
              <a:buChar char="•"/>
            </a:pPr>
            <a:r>
              <a:rPr lang="en-US" dirty="0" smtClean="0"/>
              <a:t>Message Tracking</a:t>
            </a:r>
          </a:p>
          <a:p>
            <a:pPr marL="285750" lvl="2" indent="-285750">
              <a:buFont typeface="Arial" panose="020B0604020202020204" pitchFamily="34" charset="0"/>
              <a:buChar char="•"/>
            </a:pPr>
            <a:r>
              <a:rPr lang="en-US" dirty="0" smtClean="0"/>
              <a:t>IMAP</a:t>
            </a:r>
          </a:p>
          <a:p>
            <a:pPr marL="285750" lvl="2" indent="-285750">
              <a:buFont typeface="Arial" panose="020B0604020202020204" pitchFamily="34" charset="0"/>
              <a:buChar char="•"/>
            </a:pPr>
            <a:r>
              <a:rPr lang="en-US" dirty="0" smtClean="0"/>
              <a:t>POP3</a:t>
            </a:r>
            <a:endParaRPr lang="en-US" dirty="0"/>
          </a:p>
        </p:txBody>
      </p:sp>
    </p:spTree>
    <p:extLst>
      <p:ext uri="{BB962C8B-B14F-4D97-AF65-F5344CB8AC3E}">
        <p14:creationId xmlns:p14="http://schemas.microsoft.com/office/powerpoint/2010/main" val="3407038894"/>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Direct Edge Testing using ETT for (b)(1)</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11</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3429000" y="1200150"/>
            <a:ext cx="1066800" cy="79679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Source HISP</a:t>
            </a:r>
            <a:endParaRPr lang="en-US" dirty="0">
              <a:solidFill>
                <a:schemeClr val="tx1"/>
              </a:solidFill>
            </a:endParaRPr>
          </a:p>
        </p:txBody>
      </p:sp>
      <p:sp>
        <p:nvSpPr>
          <p:cNvPr id="7" name="Rectangle 6"/>
          <p:cNvSpPr/>
          <p:nvPr/>
        </p:nvSpPr>
        <p:spPr>
          <a:xfrm>
            <a:off x="1160633" y="1200150"/>
            <a:ext cx="1066800" cy="6974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Source Edge (SUT)</a:t>
            </a:r>
            <a:endParaRPr lang="en-US" dirty="0">
              <a:solidFill>
                <a:schemeClr val="tx1"/>
              </a:solidFill>
            </a:endParaRPr>
          </a:p>
        </p:txBody>
      </p:sp>
      <p:cxnSp>
        <p:nvCxnSpPr>
          <p:cNvPr id="9" name="Straight Arrow Connector 8"/>
          <p:cNvCxnSpPr/>
          <p:nvPr/>
        </p:nvCxnSpPr>
        <p:spPr>
          <a:xfrm>
            <a:off x="2379833" y="1498180"/>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341733" y="1733550"/>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1998833" y="153628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4" name="Rectangle 33"/>
          <p:cNvSpPr/>
          <p:nvPr/>
        </p:nvSpPr>
        <p:spPr>
          <a:xfrm>
            <a:off x="4876800" y="2647950"/>
            <a:ext cx="1143000" cy="7503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Destination HISP</a:t>
            </a:r>
            <a:endParaRPr lang="en-US" dirty="0">
              <a:solidFill>
                <a:schemeClr val="tx1"/>
              </a:solidFill>
            </a:endParaRPr>
          </a:p>
        </p:txBody>
      </p:sp>
      <p:sp>
        <p:nvSpPr>
          <p:cNvPr id="49" name="Rectangle 48"/>
          <p:cNvSpPr/>
          <p:nvPr/>
        </p:nvSpPr>
        <p:spPr>
          <a:xfrm>
            <a:off x="7176025" y="2683689"/>
            <a:ext cx="1143000" cy="6593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Destination Edge</a:t>
            </a:r>
          </a:p>
          <a:p>
            <a:pPr algn="ctr"/>
            <a:r>
              <a:rPr lang="en-US" dirty="0" smtClean="0">
                <a:solidFill>
                  <a:schemeClr val="tx1"/>
                </a:solidFill>
              </a:rPr>
              <a:t>(SUT)</a:t>
            </a:r>
            <a:endParaRPr lang="en-US" dirty="0">
              <a:solidFill>
                <a:schemeClr val="tx1"/>
              </a:solidFill>
            </a:endParaRPr>
          </a:p>
        </p:txBody>
      </p:sp>
      <p:cxnSp>
        <p:nvCxnSpPr>
          <p:cNvPr id="50" name="Straight Arrow Connector 49"/>
          <p:cNvCxnSpPr/>
          <p:nvPr/>
        </p:nvCxnSpPr>
        <p:spPr>
          <a:xfrm>
            <a:off x="6096000" y="2912289"/>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071125" y="3196462"/>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6871225" y="3069569"/>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27" name="TextBox 26"/>
          <p:cNvSpPr txBox="1"/>
          <p:nvPr/>
        </p:nvSpPr>
        <p:spPr>
          <a:xfrm>
            <a:off x="89425" y="3790950"/>
            <a:ext cx="7712368" cy="738664"/>
          </a:xfrm>
          <a:prstGeom prst="rect">
            <a:avLst/>
          </a:prstGeom>
          <a:noFill/>
        </p:spPr>
        <p:txBody>
          <a:bodyPr wrap="none" rtlCol="0">
            <a:spAutoFit/>
          </a:bodyPr>
          <a:lstStyle/>
          <a:p>
            <a:r>
              <a:rPr lang="en-US" sz="1050" u="sng" dirty="0" smtClean="0"/>
              <a:t>Criteria</a:t>
            </a:r>
          </a:p>
          <a:p>
            <a:r>
              <a:rPr lang="en-US" sz="1050" dirty="0" smtClean="0"/>
              <a:t>170.315(b)(1)</a:t>
            </a:r>
          </a:p>
          <a:p>
            <a:pPr marL="285750" lvl="2" indent="-285750">
              <a:buFont typeface="Arial" panose="020B0604020202020204" pitchFamily="34" charset="0"/>
              <a:buChar char="•"/>
            </a:pPr>
            <a:r>
              <a:rPr lang="en-US" sz="1050" dirty="0" smtClean="0"/>
              <a:t>Transitions of Care document send/receive using Edge Protocols</a:t>
            </a:r>
          </a:p>
          <a:p>
            <a:pPr marL="285750" lvl="2" indent="-285750">
              <a:buFont typeface="Arial" panose="020B0604020202020204" pitchFamily="34" charset="0"/>
              <a:buChar char="•"/>
            </a:pPr>
            <a:r>
              <a:rPr lang="en-US" sz="1050" dirty="0" smtClean="0"/>
              <a:t>Content validation and Payloads (XDM, C-CDAs) required for 170.315(b)(1) also supported by ETT using C-CDA validator</a:t>
            </a:r>
          </a:p>
        </p:txBody>
      </p:sp>
    </p:spTree>
    <p:extLst>
      <p:ext uri="{BB962C8B-B14F-4D97-AF65-F5344CB8AC3E}">
        <p14:creationId xmlns:p14="http://schemas.microsoft.com/office/powerpoint/2010/main" val="348190271"/>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anim calcmode="lin" valueType="num">
                                      <p:cBhvr additive="base">
                                        <p:cTn id="41" dur="500" fill="hold"/>
                                        <p:tgtEl>
                                          <p:spTgt spid="51"/>
                                        </p:tgtEl>
                                        <p:attrNameLst>
                                          <p:attrName>ppt_x</p:attrName>
                                        </p:attrNameLst>
                                      </p:cBhvr>
                                      <p:tavLst>
                                        <p:tav tm="0">
                                          <p:val>
                                            <p:strVal val="#ppt_x"/>
                                          </p:val>
                                        </p:tav>
                                        <p:tav tm="100000">
                                          <p:val>
                                            <p:strVal val="#ppt_x"/>
                                          </p:val>
                                        </p:tav>
                                      </p:tavLst>
                                    </p:anim>
                                    <p:anim calcmode="lin" valueType="num">
                                      <p:cBhvr additive="base">
                                        <p:cTn id="42" dur="500" fill="hold"/>
                                        <p:tgtEl>
                                          <p:spTgt spid="5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 calcmode="lin" valueType="num">
                                      <p:cBhvr additive="base">
                                        <p:cTn id="45" dur="500" fill="hold"/>
                                        <p:tgtEl>
                                          <p:spTgt spid="53"/>
                                        </p:tgtEl>
                                        <p:attrNameLst>
                                          <p:attrName>ppt_x</p:attrName>
                                        </p:attrNameLst>
                                      </p:cBhvr>
                                      <p:tavLst>
                                        <p:tav tm="0">
                                          <p:val>
                                            <p:strVal val="#ppt_x"/>
                                          </p:val>
                                        </p:tav>
                                        <p:tav tm="100000">
                                          <p:val>
                                            <p:strVal val="#ppt_x"/>
                                          </p:val>
                                        </p:tav>
                                      </p:tavLst>
                                    </p:anim>
                                    <p:anim calcmode="lin" valueType="num">
                                      <p:cBhvr additive="base">
                                        <p:cTn id="46"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35" grpId="0" animBg="1"/>
      <p:bldP spid="34" grpId="0" animBg="1"/>
      <p:bldP spid="49" grpId="0" animBg="1"/>
      <p:bldP spid="53"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Edge Testing using ETT for (b)(1) – Edge Protocols</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12</a:t>
            </a:fld>
            <a:endParaRPr lang="en" sz="1400" b="0" i="0" u="none" strike="noStrike" cap="none">
              <a:solidFill>
                <a:srgbClr val="FFFFFF"/>
              </a:solidFill>
              <a:latin typeface="Arial"/>
              <a:ea typeface="Arial"/>
              <a:cs typeface="Arial"/>
              <a:sym typeface="Arial"/>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39248"/>
            <a:ext cx="551156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605821" y="2419350"/>
            <a:ext cx="2450980" cy="6858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248401" y="1039248"/>
            <a:ext cx="2743200" cy="1815882"/>
          </a:xfrm>
          <a:prstGeom prst="rect">
            <a:avLst/>
          </a:prstGeom>
          <a:noFill/>
        </p:spPr>
        <p:txBody>
          <a:bodyPr wrap="square" rtlCol="0">
            <a:spAutoFit/>
          </a:bodyPr>
          <a:lstStyle/>
          <a:p>
            <a:r>
              <a:rPr lang="en-US" dirty="0" smtClean="0"/>
              <a:t>Execute each of the test cases listed next to the home menu following the Test Procedures</a:t>
            </a:r>
          </a:p>
          <a:p>
            <a:pPr marL="285750" lvl="2" indent="-285750">
              <a:buFont typeface="Arial" panose="020B0604020202020204" pitchFamily="34" charset="0"/>
              <a:buChar char="•"/>
            </a:pPr>
            <a:r>
              <a:rPr lang="en-US" dirty="0" smtClean="0"/>
              <a:t>XDR</a:t>
            </a:r>
          </a:p>
          <a:p>
            <a:pPr marL="285750" lvl="2" indent="-285750">
              <a:buFont typeface="Arial" panose="020B0604020202020204" pitchFamily="34" charset="0"/>
              <a:buChar char="•"/>
            </a:pPr>
            <a:r>
              <a:rPr lang="en-US" dirty="0" smtClean="0"/>
              <a:t>SMTP</a:t>
            </a:r>
          </a:p>
          <a:p>
            <a:pPr marL="285750" lvl="2" indent="-285750">
              <a:buFont typeface="Arial" panose="020B0604020202020204" pitchFamily="34" charset="0"/>
              <a:buChar char="•"/>
            </a:pPr>
            <a:r>
              <a:rPr lang="en-US" dirty="0" smtClean="0"/>
              <a:t>Message Tracking</a:t>
            </a:r>
          </a:p>
          <a:p>
            <a:pPr marL="285750" lvl="2" indent="-285750">
              <a:buFont typeface="Arial" panose="020B0604020202020204" pitchFamily="34" charset="0"/>
              <a:buChar char="•"/>
            </a:pPr>
            <a:r>
              <a:rPr lang="en-US" dirty="0" smtClean="0"/>
              <a:t>IMAP</a:t>
            </a:r>
          </a:p>
          <a:p>
            <a:pPr marL="285750" lvl="2" indent="-285750">
              <a:buFont typeface="Arial" panose="020B0604020202020204" pitchFamily="34" charset="0"/>
              <a:buChar char="•"/>
            </a:pPr>
            <a:r>
              <a:rPr lang="en-US" dirty="0" smtClean="0"/>
              <a:t>POP3</a:t>
            </a:r>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333750"/>
            <a:ext cx="7543801"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2323032"/>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Edge Testing using ETT and TTT</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13</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2496967" y="1012956"/>
            <a:ext cx="1066800" cy="79679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HISP</a:t>
            </a:r>
            <a:endParaRPr lang="en-US" dirty="0">
              <a:solidFill>
                <a:schemeClr val="tx1"/>
              </a:solidFill>
            </a:endParaRPr>
          </a:p>
        </p:txBody>
      </p:sp>
      <p:sp>
        <p:nvSpPr>
          <p:cNvPr id="6" name="Rectangle 5"/>
          <p:cNvSpPr/>
          <p:nvPr/>
        </p:nvSpPr>
        <p:spPr>
          <a:xfrm>
            <a:off x="5638800" y="1100806"/>
            <a:ext cx="1143000" cy="75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TTT</a:t>
            </a:r>
            <a:endParaRPr lang="en-US" dirty="0">
              <a:solidFill>
                <a:schemeClr val="tx1"/>
              </a:solidFill>
            </a:endParaRPr>
          </a:p>
        </p:txBody>
      </p:sp>
      <p:cxnSp>
        <p:nvCxnSpPr>
          <p:cNvPr id="4" name="Straight Arrow Connector 3"/>
          <p:cNvCxnSpPr/>
          <p:nvPr/>
        </p:nvCxnSpPr>
        <p:spPr>
          <a:xfrm>
            <a:off x="3733800" y="1310986"/>
            <a:ext cx="1752600" cy="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33800" y="1622556"/>
            <a:ext cx="1752600" cy="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52399" y="3028950"/>
            <a:ext cx="1814920" cy="415498"/>
          </a:xfrm>
          <a:prstGeom prst="rect">
            <a:avLst/>
          </a:prstGeom>
          <a:noFill/>
        </p:spPr>
        <p:txBody>
          <a:bodyPr wrap="none" rtlCol="0">
            <a:spAutoFit/>
          </a:bodyPr>
          <a:lstStyle/>
          <a:p>
            <a:r>
              <a:rPr lang="en-US" sz="1050" dirty="0" smtClean="0"/>
              <a:t>170.315(b)(</a:t>
            </a:r>
            <a:r>
              <a:rPr lang="en-US" sz="1050" dirty="0"/>
              <a:t>1</a:t>
            </a:r>
            <a:r>
              <a:rPr lang="en-US" sz="1050" dirty="0" smtClean="0"/>
              <a:t>)</a:t>
            </a:r>
          </a:p>
          <a:p>
            <a:pPr marL="285750" indent="-285750">
              <a:buFont typeface="Arial" panose="020B0604020202020204" pitchFamily="34" charset="0"/>
              <a:buChar char="•"/>
            </a:pPr>
            <a:r>
              <a:rPr lang="en-US" sz="1050" dirty="0" smtClean="0"/>
              <a:t>Direct Edge Protocols</a:t>
            </a:r>
          </a:p>
        </p:txBody>
      </p:sp>
      <p:sp>
        <p:nvSpPr>
          <p:cNvPr id="28" name="TextBox 27"/>
          <p:cNvSpPr txBox="1"/>
          <p:nvPr/>
        </p:nvSpPr>
        <p:spPr>
          <a:xfrm>
            <a:off x="152400" y="2236357"/>
            <a:ext cx="3244799" cy="577081"/>
          </a:xfrm>
          <a:prstGeom prst="rect">
            <a:avLst/>
          </a:prstGeom>
          <a:noFill/>
        </p:spPr>
        <p:txBody>
          <a:bodyPr wrap="none" rtlCol="0">
            <a:spAutoFit/>
          </a:bodyPr>
          <a:lstStyle/>
          <a:p>
            <a:r>
              <a:rPr lang="en-US" sz="1050" u="sng" dirty="0" smtClean="0"/>
              <a:t>Usage:</a:t>
            </a:r>
          </a:p>
          <a:p>
            <a:r>
              <a:rPr lang="en-US" sz="1050" dirty="0" smtClean="0"/>
              <a:t>Only used for validation of XDR and XDM payloads</a:t>
            </a:r>
          </a:p>
          <a:p>
            <a:r>
              <a:rPr lang="en-US" sz="1050" dirty="0" smtClean="0"/>
              <a:t>(XDR/XDM for Direct and XDR Edge Protocols)</a:t>
            </a:r>
          </a:p>
        </p:txBody>
      </p:sp>
      <p:sp>
        <p:nvSpPr>
          <p:cNvPr id="12" name="Oval 11"/>
          <p:cNvSpPr/>
          <p:nvPr/>
        </p:nvSpPr>
        <p:spPr>
          <a:xfrm>
            <a:off x="2273074" y="1079080"/>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8600" y="1012956"/>
            <a:ext cx="1066800" cy="6974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Edge (SUT)</a:t>
            </a:r>
            <a:endParaRPr lang="en-US" dirty="0">
              <a:solidFill>
                <a:schemeClr val="tx1"/>
              </a:solidFill>
            </a:endParaRPr>
          </a:p>
        </p:txBody>
      </p:sp>
      <p:cxnSp>
        <p:nvCxnSpPr>
          <p:cNvPr id="15" name="Straight Arrow Connector 14"/>
          <p:cNvCxnSpPr/>
          <p:nvPr/>
        </p:nvCxnSpPr>
        <p:spPr>
          <a:xfrm>
            <a:off x="1447800" y="1310986"/>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409700" y="1546356"/>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6200" y="3867150"/>
            <a:ext cx="304800" cy="850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3887" y="3714750"/>
            <a:ext cx="4626588" cy="253916"/>
          </a:xfrm>
          <a:prstGeom prst="rect">
            <a:avLst/>
          </a:prstGeom>
          <a:noFill/>
        </p:spPr>
        <p:txBody>
          <a:bodyPr wrap="none" rtlCol="0">
            <a:spAutoFit/>
          </a:bodyPr>
          <a:lstStyle/>
          <a:p>
            <a:r>
              <a:rPr lang="en-US" sz="1050" u="sng" dirty="0" smtClean="0"/>
              <a:t>Manually copy payload (XDR or XDM) from ETT into the TTT for validation.</a:t>
            </a:r>
            <a:endParaRPr lang="en-US" sz="1050" dirty="0" smtClean="0"/>
          </a:p>
        </p:txBody>
      </p:sp>
    </p:spTree>
    <p:extLst>
      <p:ext uri="{BB962C8B-B14F-4D97-AF65-F5344CB8AC3E}">
        <p14:creationId xmlns:p14="http://schemas.microsoft.com/office/powerpoint/2010/main" val="62381677"/>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ppt_x"/>
                                          </p:val>
                                        </p:tav>
                                        <p:tav tm="100000">
                                          <p:val>
                                            <p:strVal val="#ppt_x"/>
                                          </p:val>
                                        </p:tav>
                                      </p:tavLst>
                                    </p:anim>
                                    <p:anim calcmode="lin" valueType="num">
                                      <p:cBhvr additive="base">
                                        <p:cTn id="8"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 grpId="0" animBg="1"/>
      <p:bldP spid="6" grpId="0" animBg="1"/>
      <p:bldP spid="3" grpId="0"/>
      <p:bldP spid="28" grpId="0"/>
      <p:bldP spid="12" grpId="0" animBg="1"/>
      <p:bldP spid="14" grpId="0" animBg="1"/>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734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ETT (Edge Test Tool) – Message Validators</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14</a:t>
            </a:fld>
            <a:endParaRPr lang="en" sz="1400" b="0" i="0" u="none" strike="noStrike" cap="none" dirty="0">
              <a:solidFill>
                <a:srgbClr val="FFFFFF"/>
              </a:solidFill>
              <a:latin typeface="Arial"/>
              <a:ea typeface="Arial"/>
              <a:cs typeface="Arial"/>
              <a:sym typeface="Arial"/>
            </a:endParaRPr>
          </a:p>
        </p:txBody>
      </p:sp>
      <p:sp>
        <p:nvSpPr>
          <p:cNvPr id="27" name="TextBox 26"/>
          <p:cNvSpPr txBox="1"/>
          <p:nvPr/>
        </p:nvSpPr>
        <p:spPr>
          <a:xfrm>
            <a:off x="227340" y="1504950"/>
            <a:ext cx="7240260" cy="1708160"/>
          </a:xfrm>
          <a:prstGeom prst="rect">
            <a:avLst/>
          </a:prstGeom>
          <a:noFill/>
        </p:spPr>
        <p:txBody>
          <a:bodyPr wrap="square" rtlCol="0">
            <a:spAutoFit/>
          </a:bodyPr>
          <a:lstStyle/>
          <a:p>
            <a:r>
              <a:rPr lang="en-US" sz="1050" u="sng" dirty="0" smtClean="0"/>
              <a:t>Criteria which generate C-CDA’s, and require testing of the generated C-CDA’s without using any transport protocols</a:t>
            </a:r>
          </a:p>
          <a:p>
            <a:endParaRPr lang="en-US" sz="1050" u="sng" dirty="0" smtClean="0"/>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170.315(b)(2) – Clinical Information Reconciliation </a:t>
            </a:r>
            <a:r>
              <a:rPr lang="en" sz="1050" b="1" dirty="0" smtClean="0">
                <a:solidFill>
                  <a:schemeClr val="dk1"/>
                </a:solidFill>
                <a:latin typeface="Calibri"/>
                <a:ea typeface="Calibri"/>
                <a:cs typeface="Calibri"/>
                <a:sym typeface="Calibri"/>
              </a:rPr>
              <a:t>(C-CDA created post reconciliation)</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170.315(b)(4) – Common Clinical Data Set Summary Record – </a:t>
            </a:r>
            <a:r>
              <a:rPr lang="en" sz="1050" b="1" dirty="0" smtClean="0">
                <a:solidFill>
                  <a:schemeClr val="dk1"/>
                </a:solidFill>
                <a:latin typeface="Calibri"/>
                <a:ea typeface="Calibri"/>
                <a:cs typeface="Calibri"/>
                <a:sym typeface="Calibri"/>
              </a:rPr>
              <a:t>Create</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170.315(b)(6) – Data Export </a:t>
            </a: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170.315(b)(7) – Data Segmentation for Privacy – </a:t>
            </a:r>
            <a:r>
              <a:rPr lang="en" sz="1050" b="1" dirty="0" smtClean="0">
                <a:solidFill>
                  <a:schemeClr val="dk1"/>
                </a:solidFill>
                <a:latin typeface="Calibri"/>
                <a:ea typeface="Calibri"/>
                <a:cs typeface="Calibri"/>
                <a:sym typeface="Calibri"/>
              </a:rPr>
              <a:t>Sender</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170.315(b)(9) </a:t>
            </a:r>
            <a:r>
              <a:rPr lang="en" sz="1050" b="1" dirty="0" smtClean="0">
                <a:solidFill>
                  <a:schemeClr val="dk1"/>
                </a:solidFill>
                <a:latin typeface="Calibri"/>
                <a:ea typeface="Calibri"/>
                <a:cs typeface="Calibri"/>
                <a:sym typeface="Calibri"/>
              </a:rPr>
              <a:t>- Care </a:t>
            </a:r>
            <a:r>
              <a:rPr lang="en" sz="1050" b="1" dirty="0">
                <a:solidFill>
                  <a:schemeClr val="dk1"/>
                </a:solidFill>
                <a:latin typeface="Calibri"/>
                <a:ea typeface="Calibri"/>
                <a:cs typeface="Calibri"/>
                <a:sym typeface="Calibri"/>
              </a:rPr>
              <a:t>Plan </a:t>
            </a:r>
            <a:r>
              <a:rPr lang="en" sz="1050" b="1" dirty="0" smtClean="0">
                <a:solidFill>
                  <a:schemeClr val="dk1"/>
                </a:solidFill>
                <a:latin typeface="Calibri"/>
                <a:ea typeface="Calibri"/>
                <a:cs typeface="Calibri"/>
                <a:sym typeface="Calibri"/>
              </a:rPr>
              <a:t>- Sender</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170.315(e)(1) – </a:t>
            </a:r>
            <a:r>
              <a:rPr lang="en" sz="1050" b="1" dirty="0" smtClean="0">
                <a:solidFill>
                  <a:schemeClr val="dk1"/>
                </a:solidFill>
                <a:latin typeface="Calibri"/>
                <a:ea typeface="Calibri"/>
                <a:cs typeface="Calibri"/>
                <a:sym typeface="Calibri"/>
              </a:rPr>
              <a:t>View, Download and Transmit</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170.315(g)(9) </a:t>
            </a:r>
            <a:r>
              <a:rPr lang="en" sz="1050" b="1" dirty="0" smtClean="0">
                <a:solidFill>
                  <a:schemeClr val="dk1"/>
                </a:solidFill>
                <a:latin typeface="Calibri"/>
                <a:ea typeface="Calibri"/>
                <a:cs typeface="Calibri"/>
                <a:sym typeface="Calibri"/>
              </a:rPr>
              <a:t>- Application </a:t>
            </a:r>
            <a:r>
              <a:rPr lang="en" sz="1050" b="1" dirty="0">
                <a:solidFill>
                  <a:schemeClr val="dk1"/>
                </a:solidFill>
                <a:latin typeface="Calibri"/>
                <a:ea typeface="Calibri"/>
                <a:cs typeface="Calibri"/>
                <a:sym typeface="Calibri"/>
              </a:rPr>
              <a:t>Access All Data Request</a:t>
            </a:r>
          </a:p>
          <a:p>
            <a:endParaRPr lang="en-US" sz="1050" u="sng" dirty="0" smtClean="0"/>
          </a:p>
        </p:txBody>
      </p:sp>
      <p:sp>
        <p:nvSpPr>
          <p:cNvPr id="3" name="TextBox 2"/>
          <p:cNvSpPr txBox="1"/>
          <p:nvPr/>
        </p:nvSpPr>
        <p:spPr>
          <a:xfrm>
            <a:off x="152400" y="590550"/>
            <a:ext cx="8001000" cy="1046440"/>
          </a:xfrm>
          <a:prstGeom prst="rect">
            <a:avLst/>
          </a:prstGeom>
          <a:noFill/>
        </p:spPr>
        <p:txBody>
          <a:bodyPr wrap="square" rtlCol="0">
            <a:spAutoFit/>
          </a:bodyPr>
          <a:lstStyle/>
          <a:p>
            <a:r>
              <a:rPr lang="en-US" sz="1200" dirty="0" smtClean="0"/>
              <a:t>Purpose: </a:t>
            </a:r>
          </a:p>
          <a:p>
            <a:endParaRPr lang="en-US" sz="1200" dirty="0"/>
          </a:p>
          <a:p>
            <a:pPr marL="285750" indent="-285750">
              <a:buFont typeface="Arial" panose="020B0604020202020204" pitchFamily="34" charset="0"/>
              <a:buChar char="•"/>
            </a:pPr>
            <a:r>
              <a:rPr lang="en-US" sz="1200" dirty="0" smtClean="0"/>
              <a:t>Many ONC 2015 Edition S&amp;CC are content focused and do not require a specific transport protocol. These criteria are tested using Message Validators and are listed below</a:t>
            </a:r>
          </a:p>
          <a:p>
            <a:pPr lvl="1"/>
            <a:endParaRPr lang="en-US" sz="1200" dirty="0" smtClean="0"/>
          </a:p>
        </p:txBody>
      </p:sp>
      <p:sp>
        <p:nvSpPr>
          <p:cNvPr id="17" name="TextBox 16"/>
          <p:cNvSpPr txBox="1"/>
          <p:nvPr/>
        </p:nvSpPr>
        <p:spPr>
          <a:xfrm>
            <a:off x="152400" y="2952750"/>
            <a:ext cx="7240260" cy="1384995"/>
          </a:xfrm>
          <a:prstGeom prst="rect">
            <a:avLst/>
          </a:prstGeom>
          <a:noFill/>
        </p:spPr>
        <p:txBody>
          <a:bodyPr wrap="square" rtlCol="0">
            <a:spAutoFit/>
          </a:bodyPr>
          <a:lstStyle/>
          <a:p>
            <a:endParaRPr lang="en-US" sz="1050" u="sng" dirty="0" smtClean="0"/>
          </a:p>
          <a:p>
            <a:r>
              <a:rPr lang="en-US" sz="1050" u="sng" dirty="0"/>
              <a:t>Criteria which </a:t>
            </a:r>
            <a:r>
              <a:rPr lang="en-US" sz="1050" u="sng" dirty="0" smtClean="0"/>
              <a:t>receive C-CDA’s for processing without using any transport protocols</a:t>
            </a:r>
            <a:endParaRPr lang="en-US" sz="1050" u="sng" dirty="0"/>
          </a:p>
          <a:p>
            <a:endParaRPr lang="en-US" sz="1050" u="sng" dirty="0"/>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170.315(b)(2) – Clinical Information Reconciliation (C-CDA created post reconciliation)</a:t>
            </a:r>
          </a:p>
          <a:p>
            <a:pPr marL="215900" lvl="0" indent="-215900">
              <a:buClr>
                <a:schemeClr val="dk1"/>
              </a:buClr>
              <a:buSzPct val="100000"/>
              <a:buFont typeface="Noto Sans Symbols"/>
              <a:buChar char="➢"/>
            </a:pPr>
            <a:r>
              <a:rPr lang="en" sz="1050" b="1" dirty="0">
                <a:solidFill>
                  <a:schemeClr val="dk1"/>
                </a:solidFill>
                <a:latin typeface="Calibri"/>
                <a:ea typeface="Calibri"/>
                <a:cs typeface="Calibri"/>
                <a:sym typeface="Calibri"/>
              </a:rPr>
              <a:t>170.315(b)(4) – Common Clinical Data Set Summary Record – </a:t>
            </a:r>
            <a:r>
              <a:rPr lang="en" sz="1050" b="1" dirty="0" smtClean="0">
                <a:solidFill>
                  <a:schemeClr val="dk1"/>
                </a:solidFill>
                <a:latin typeface="Calibri"/>
                <a:ea typeface="Calibri"/>
                <a:cs typeface="Calibri"/>
                <a:sym typeface="Calibri"/>
              </a:rPr>
              <a:t>Receive</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smtClean="0">
                <a:solidFill>
                  <a:schemeClr val="dk1"/>
                </a:solidFill>
                <a:latin typeface="Calibri"/>
                <a:ea typeface="Calibri"/>
                <a:cs typeface="Calibri"/>
                <a:sym typeface="Calibri"/>
              </a:rPr>
              <a:t>170.315(b</a:t>
            </a:r>
            <a:r>
              <a:rPr lang="en" sz="1050" b="1" dirty="0">
                <a:solidFill>
                  <a:schemeClr val="dk1"/>
                </a:solidFill>
                <a:latin typeface="Calibri"/>
                <a:ea typeface="Calibri"/>
                <a:cs typeface="Calibri"/>
                <a:sym typeface="Calibri"/>
              </a:rPr>
              <a:t>)(9) - Care Plan - </a:t>
            </a:r>
            <a:r>
              <a:rPr lang="en" sz="1050" b="1" dirty="0" smtClean="0">
                <a:solidFill>
                  <a:schemeClr val="dk1"/>
                </a:solidFill>
                <a:latin typeface="Calibri"/>
                <a:ea typeface="Calibri"/>
                <a:cs typeface="Calibri"/>
                <a:sym typeface="Calibri"/>
              </a:rPr>
              <a:t>Receive</a:t>
            </a:r>
            <a:endParaRPr lang="en" sz="1050" b="1" dirty="0">
              <a:solidFill>
                <a:schemeClr val="dk1"/>
              </a:solidFill>
              <a:latin typeface="Calibri"/>
              <a:ea typeface="Calibri"/>
              <a:cs typeface="Calibri"/>
              <a:sym typeface="Calibri"/>
            </a:endParaRPr>
          </a:p>
          <a:p>
            <a:pPr marL="215900" lvl="0" indent="-215900">
              <a:buClr>
                <a:schemeClr val="dk1"/>
              </a:buClr>
              <a:buSzPct val="100000"/>
              <a:buFont typeface="Noto Sans Symbols"/>
              <a:buChar char="➢"/>
            </a:pPr>
            <a:r>
              <a:rPr lang="en" sz="1050" b="1" dirty="0" smtClean="0">
                <a:solidFill>
                  <a:schemeClr val="dk1"/>
                </a:solidFill>
                <a:latin typeface="Calibri"/>
                <a:ea typeface="Calibri"/>
                <a:cs typeface="Calibri"/>
                <a:sym typeface="Calibri"/>
              </a:rPr>
              <a:t>Negative Testing for CCDS</a:t>
            </a:r>
          </a:p>
          <a:p>
            <a:pPr marL="215900" lvl="0" indent="-215900">
              <a:buClr>
                <a:schemeClr val="dk1"/>
              </a:buClr>
              <a:buSzPct val="100000"/>
              <a:buFont typeface="Noto Sans Symbols"/>
              <a:buChar char="➢"/>
            </a:pPr>
            <a:r>
              <a:rPr lang="en" sz="1050" b="1" dirty="0" smtClean="0">
                <a:solidFill>
                  <a:schemeClr val="dk1"/>
                </a:solidFill>
                <a:latin typeface="Calibri"/>
                <a:sym typeface="Calibri"/>
              </a:rPr>
              <a:t>Negative Testing for CarePlan</a:t>
            </a:r>
            <a:endParaRPr lang="en-US" sz="1050" dirty="0" smtClean="0"/>
          </a:p>
        </p:txBody>
      </p:sp>
      <p:sp>
        <p:nvSpPr>
          <p:cNvPr id="18" name="TextBox 17"/>
          <p:cNvSpPr txBox="1"/>
          <p:nvPr/>
        </p:nvSpPr>
        <p:spPr>
          <a:xfrm>
            <a:off x="76200" y="4346676"/>
            <a:ext cx="7240260" cy="253916"/>
          </a:xfrm>
          <a:prstGeom prst="rect">
            <a:avLst/>
          </a:prstGeom>
          <a:noFill/>
        </p:spPr>
        <p:txBody>
          <a:bodyPr wrap="square" rtlCol="0">
            <a:spAutoFit/>
          </a:bodyPr>
          <a:lstStyle/>
          <a:p>
            <a:r>
              <a:rPr lang="en-US" sz="1050" u="sng" dirty="0"/>
              <a:t>Criteria which receive </a:t>
            </a:r>
            <a:r>
              <a:rPr lang="en-US" sz="1050" u="sng" dirty="0" smtClean="0"/>
              <a:t>C-CDA generation instructions only from the Message Validators : 170.315(b)(1)</a:t>
            </a:r>
            <a:endParaRPr lang="en-US" sz="1050" u="sng" dirty="0"/>
          </a:p>
        </p:txBody>
      </p:sp>
    </p:spTree>
    <p:extLst>
      <p:ext uri="{BB962C8B-B14F-4D97-AF65-F5344CB8AC3E}">
        <p14:creationId xmlns:p14="http://schemas.microsoft.com/office/powerpoint/2010/main" val="1400584409"/>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additive="base">
                                        <p:cTn id="13" dur="500" fill="hold"/>
                                        <p:tgtEl>
                                          <p:spTgt spid="27"/>
                                        </p:tgtEl>
                                        <p:attrNameLst>
                                          <p:attrName>ppt_x</p:attrName>
                                        </p:attrNameLst>
                                      </p:cBhvr>
                                      <p:tavLst>
                                        <p:tav tm="0">
                                          <p:val>
                                            <p:strVal val="#ppt_x"/>
                                          </p:val>
                                        </p:tav>
                                        <p:tav tm="100000">
                                          <p:val>
                                            <p:strVal val="#ppt_x"/>
                                          </p:val>
                                        </p:tav>
                                      </p:tavLst>
                                    </p:anim>
                                    <p:anim calcmode="lin" valueType="num">
                                      <p:cBhvr additive="base">
                                        <p:cTn id="1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C-CDA Content Testing for (b)(2),(b)(4),(b)(6),(b)(7),(b)(9),(e)(1),(g)(9) using ETT </a:t>
            </a:r>
            <a:r>
              <a:rPr lang="en" dirty="0">
                <a:sym typeface="Arial"/>
              </a:rPr>
              <a:t>Message </a:t>
            </a:r>
            <a:r>
              <a:rPr lang="en" dirty="0">
                <a:sym typeface="Arial"/>
              </a:rPr>
              <a:t>Validators</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15</a:t>
            </a:fld>
            <a:endParaRPr lang="en" sz="1400" b="0" i="0" u="none" strike="noStrike" cap="none" dirty="0">
              <a:solidFill>
                <a:srgbClr val="FFFFFF"/>
              </a:solidFill>
              <a:latin typeface="Arial"/>
              <a:ea typeface="Arial"/>
              <a:cs typeface="Arial"/>
              <a:sym typeface="Aria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00150"/>
            <a:ext cx="86106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5484107"/>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43"/>
        <p:cNvGrpSpPr/>
        <p:nvPr/>
      </p:nvGrpSpPr>
      <p:grpSpPr>
        <a:xfrm>
          <a:off x="0" y="0"/>
          <a:ext cx="0" cy="0"/>
          <a:chOff x="0" y="0"/>
          <a:chExt cx="0" cy="0"/>
        </a:xfrm>
      </p:grpSpPr>
      <p:sp>
        <p:nvSpPr>
          <p:cNvPr id="7"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C-CDA Content Testing for (b)(2),(b)(4),(b)(6),(b)(7),(b)(9),(e)(1),(g)(9) using ETT Message Validators Cont’d</a:t>
            </a:r>
            <a:endParaRPr lang="en" dirty="0">
              <a:sym typeface="Aria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895350"/>
            <a:ext cx="8305800" cy="4146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2FFB6AE-E1BF-994E-8E90-6BA7B36DE5DD}" type="slidenum">
              <a:rPr lang="en-US" smtClean="0"/>
              <a:t>16</a:t>
            </a:fld>
            <a:endParaRPr lang="en-US"/>
          </a:p>
        </p:txBody>
      </p:sp>
    </p:spTree>
    <p:extLst>
      <p:ext uri="{BB962C8B-B14F-4D97-AF65-F5344CB8AC3E}">
        <p14:creationId xmlns:p14="http://schemas.microsoft.com/office/powerpoint/2010/main" val="407900449"/>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51"/>
        <p:cNvGrpSpPr/>
        <p:nvPr/>
      </p:nvGrpSpPr>
      <p:grpSpPr>
        <a:xfrm>
          <a:off x="0" y="0"/>
          <a:ext cx="0" cy="0"/>
          <a:chOff x="0" y="0"/>
          <a:chExt cx="0" cy="0"/>
        </a:xfrm>
      </p:grpSpPr>
      <p:sp>
        <p:nvSpPr>
          <p:cNvPr id="6"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C-CDA Content Testing for (b)(2),(b)(4),(b)(6),(b)(7),(b)(9),(e)(1),(g)(9) using ETT Message Validators Cont’d</a:t>
            </a:r>
            <a:endParaRPr lang="en" dirty="0">
              <a:sym typeface="Arial"/>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1" y="819151"/>
            <a:ext cx="86106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22FFB6AE-E1BF-994E-8E90-6BA7B36DE5DD}" type="slidenum">
              <a:rPr lang="en-US" smtClean="0"/>
              <a:t>17</a:t>
            </a:fld>
            <a:endParaRPr lang="en-US"/>
          </a:p>
        </p:txBody>
      </p:sp>
    </p:spTree>
    <p:extLst>
      <p:ext uri="{BB962C8B-B14F-4D97-AF65-F5344CB8AC3E}">
        <p14:creationId xmlns:p14="http://schemas.microsoft.com/office/powerpoint/2010/main" val="1681221789"/>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51"/>
        <p:cNvGrpSpPr/>
        <p:nvPr/>
      </p:nvGrpSpPr>
      <p:grpSpPr>
        <a:xfrm>
          <a:off x="0" y="0"/>
          <a:ext cx="0" cy="0"/>
          <a:chOff x="0" y="0"/>
          <a:chExt cx="0" cy="0"/>
        </a:xfrm>
      </p:grpSpPr>
      <p:sp>
        <p:nvSpPr>
          <p:cNvPr id="6"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buSzPct val="25000"/>
            </a:pPr>
            <a:r>
              <a:rPr lang="en" b="1" i="0" u="none" strike="noStrike" cap="none" dirty="0" smtClean="0">
                <a:ea typeface="Arial"/>
                <a:cs typeface="Arial"/>
                <a:sym typeface="Arial"/>
              </a:rPr>
              <a:t>C-CDA Content Testing – Automated vs Visual Inspection</a:t>
            </a:r>
            <a:endParaRPr lang="en" b="1" i="0" u="none" strike="noStrike" cap="none" dirty="0">
              <a:ea typeface="Arial"/>
              <a:cs typeface="Arial"/>
              <a:sym typeface="Arial"/>
            </a:endParaRPr>
          </a:p>
        </p:txBody>
      </p:sp>
      <p:sp>
        <p:nvSpPr>
          <p:cNvPr id="2" name="TextBox 1"/>
          <p:cNvSpPr txBox="1"/>
          <p:nvPr/>
        </p:nvSpPr>
        <p:spPr>
          <a:xfrm>
            <a:off x="284648" y="742950"/>
            <a:ext cx="8305800" cy="3754874"/>
          </a:xfrm>
          <a:prstGeom prst="rect">
            <a:avLst/>
          </a:prstGeom>
          <a:noFill/>
        </p:spPr>
        <p:txBody>
          <a:bodyPr wrap="square" rtlCol="0">
            <a:spAutoFit/>
          </a:bodyPr>
          <a:lstStyle/>
          <a:p>
            <a:r>
              <a:rPr lang="en-US" u="sng" dirty="0" smtClean="0"/>
              <a:t>Automatic Validation comprises of 3 parts</a:t>
            </a:r>
          </a:p>
          <a:p>
            <a:pPr marL="285750" indent="-285750">
              <a:buFont typeface="Arial" panose="020B0604020202020204" pitchFamily="34" charset="0"/>
              <a:buChar char="•"/>
            </a:pPr>
            <a:endParaRPr lang="en-US" dirty="0"/>
          </a:p>
          <a:p>
            <a:pPr marL="285750" lvl="2" indent="-285750">
              <a:buFont typeface="Arial" panose="020B0604020202020204" pitchFamily="34" charset="0"/>
              <a:buChar char="•"/>
            </a:pPr>
            <a:r>
              <a:rPr lang="en-US" dirty="0" smtClean="0"/>
              <a:t>C-CDA IG Conformance </a:t>
            </a:r>
          </a:p>
          <a:p>
            <a:pPr marL="285750" lvl="2" indent="-285750">
              <a:buFont typeface="Arial" panose="020B0604020202020204" pitchFamily="34" charset="0"/>
              <a:buChar char="•"/>
            </a:pPr>
            <a:r>
              <a:rPr lang="en-US" dirty="0" smtClean="0"/>
              <a:t>Vocabulary Conformance</a:t>
            </a:r>
          </a:p>
          <a:p>
            <a:pPr marL="285750" lvl="2" indent="-285750">
              <a:buFont typeface="Arial" panose="020B0604020202020204" pitchFamily="34" charset="0"/>
              <a:buChar char="•"/>
            </a:pPr>
            <a:r>
              <a:rPr lang="en-US" dirty="0" smtClean="0"/>
              <a:t>Gold Standard Match</a:t>
            </a:r>
          </a:p>
          <a:p>
            <a:pPr marL="285750" lvl="2" indent="-285750">
              <a:buFont typeface="Arial" panose="020B0604020202020204" pitchFamily="34" charset="0"/>
              <a:buChar char="•"/>
            </a:pPr>
            <a:endParaRPr lang="en-US" dirty="0"/>
          </a:p>
          <a:p>
            <a:pPr lvl="2"/>
            <a:r>
              <a:rPr lang="en-US" u="sng" dirty="0" smtClean="0"/>
              <a:t>Visual Inspection Components: </a:t>
            </a:r>
            <a:r>
              <a:rPr lang="en-US" dirty="0" smtClean="0"/>
              <a:t>(Annotated in the Test Instructions document explicitly)</a:t>
            </a:r>
          </a:p>
          <a:p>
            <a:r>
              <a:rPr lang="en-US" dirty="0"/>
              <a:t>For the certification criteria 170.315(b)(1</a:t>
            </a:r>
            <a:r>
              <a:rPr lang="en-US" dirty="0" smtClean="0"/>
              <a:t>),(</a:t>
            </a:r>
            <a:r>
              <a:rPr lang="en-US" dirty="0"/>
              <a:t>b)(4</a:t>
            </a:r>
            <a:r>
              <a:rPr lang="en-US" dirty="0" smtClean="0"/>
              <a:t>),(b</a:t>
            </a:r>
            <a:r>
              <a:rPr lang="en-US" dirty="0"/>
              <a:t>)(6), (e)(1), </a:t>
            </a:r>
            <a:r>
              <a:rPr lang="en-US" dirty="0" smtClean="0"/>
              <a:t>(g)(9) the </a:t>
            </a:r>
            <a:r>
              <a:rPr lang="en-US" dirty="0"/>
              <a:t>following narrative only data elements will require visual inspection</a:t>
            </a:r>
            <a:r>
              <a:rPr lang="en-US" dirty="0" smtClean="0"/>
              <a:t>.</a:t>
            </a:r>
          </a:p>
          <a:p>
            <a:endParaRPr lang="en-US" dirty="0"/>
          </a:p>
          <a:p>
            <a:pPr marL="285750" lvl="0" indent="-285750">
              <a:buFont typeface="Arial" panose="020B0604020202020204" pitchFamily="34" charset="0"/>
              <a:buChar char="•"/>
            </a:pPr>
            <a:r>
              <a:rPr lang="en-US" dirty="0"/>
              <a:t>Assessment and Plan of Treatment </a:t>
            </a:r>
            <a:endParaRPr lang="en-US" sz="1600" dirty="0"/>
          </a:p>
          <a:p>
            <a:pPr marL="285750" lvl="0" indent="-285750">
              <a:buFont typeface="Arial" panose="020B0604020202020204" pitchFamily="34" charset="0"/>
              <a:buChar char="•"/>
            </a:pPr>
            <a:r>
              <a:rPr lang="en-US" dirty="0"/>
              <a:t>Goals</a:t>
            </a:r>
            <a:endParaRPr lang="en-US" sz="1600" dirty="0"/>
          </a:p>
          <a:p>
            <a:pPr marL="285750" lvl="0" indent="-285750">
              <a:buFont typeface="Arial" panose="020B0604020202020204" pitchFamily="34" charset="0"/>
              <a:buChar char="•"/>
            </a:pPr>
            <a:r>
              <a:rPr lang="en-US" dirty="0"/>
              <a:t>Health Concerns</a:t>
            </a:r>
            <a:endParaRPr lang="en-US" sz="1600" dirty="0"/>
          </a:p>
          <a:p>
            <a:pPr marL="285750" lvl="0" indent="-285750">
              <a:buFont typeface="Arial" panose="020B0604020202020204" pitchFamily="34" charset="0"/>
              <a:buChar char="•"/>
            </a:pPr>
            <a:r>
              <a:rPr lang="en-US" dirty="0"/>
              <a:t>Reason for Referral</a:t>
            </a:r>
            <a:endParaRPr lang="en-US" sz="1600" dirty="0"/>
          </a:p>
          <a:p>
            <a:pPr marL="285750" lvl="0" indent="-285750">
              <a:buFont typeface="Arial" panose="020B0604020202020204" pitchFamily="34" charset="0"/>
              <a:buChar char="•"/>
            </a:pPr>
            <a:r>
              <a:rPr lang="en-US" dirty="0"/>
              <a:t>Discharge Instructions (Discharge Summary only)</a:t>
            </a:r>
            <a:endParaRPr lang="en-US" sz="1600" dirty="0"/>
          </a:p>
          <a:p>
            <a:r>
              <a:rPr lang="en-US" dirty="0"/>
              <a:t> </a:t>
            </a:r>
          </a:p>
          <a:p>
            <a:r>
              <a:rPr lang="en-US" dirty="0"/>
              <a:t>For DS4P criteria, all DS4P tags have to be visually inspected.</a:t>
            </a:r>
            <a:endParaRPr lang="en-US" u="sng" dirty="0"/>
          </a:p>
        </p:txBody>
      </p:sp>
      <p:sp>
        <p:nvSpPr>
          <p:cNvPr id="3" name="Slide Number Placeholder 2"/>
          <p:cNvSpPr>
            <a:spLocks noGrp="1"/>
          </p:cNvSpPr>
          <p:nvPr>
            <p:ph type="sldNum" sz="quarter" idx="12"/>
          </p:nvPr>
        </p:nvSpPr>
        <p:spPr/>
        <p:txBody>
          <a:bodyPr/>
          <a:lstStyle/>
          <a:p>
            <a:fld id="{22FFB6AE-E1BF-994E-8E90-6BA7B36DE5DD}" type="slidenum">
              <a:rPr lang="en-US" smtClean="0"/>
              <a:t>18</a:t>
            </a:fld>
            <a:endParaRPr lang="en-US"/>
          </a:p>
        </p:txBody>
      </p:sp>
    </p:spTree>
    <p:extLst>
      <p:ext uri="{BB962C8B-B14F-4D97-AF65-F5344CB8AC3E}">
        <p14:creationId xmlns:p14="http://schemas.microsoft.com/office/powerpoint/2010/main" val="1680248328"/>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65"/>
        <p:cNvGrpSpPr/>
        <p:nvPr/>
      </p:nvGrpSpPr>
      <p:grpSpPr>
        <a:xfrm>
          <a:off x="0" y="0"/>
          <a:ext cx="0" cy="0"/>
          <a:chOff x="0" y="0"/>
          <a:chExt cx="0" cy="0"/>
        </a:xfrm>
      </p:grpSpPr>
      <p:sp>
        <p:nvSpPr>
          <p:cNvPr id="6"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buSzPct val="25000"/>
            </a:pPr>
            <a:r>
              <a:rPr lang="en" b="1" i="0" u="none" strike="noStrike" cap="none" dirty="0" smtClean="0">
                <a:ea typeface="Arial"/>
                <a:cs typeface="Arial"/>
                <a:sym typeface="Arial"/>
              </a:rPr>
              <a:t>C-CDA Content Testing for (b)(2),(b)(4),(b)(6),(b)(7),(b)(9),(e)(1),(g)(9) using ETT Message Validators Cont’d</a:t>
            </a:r>
            <a:endParaRPr lang="en" b="1" i="0" u="none" strike="noStrike" cap="none" dirty="0">
              <a:ea typeface="Arial"/>
              <a:cs typeface="Arial"/>
              <a:sym typeface="Arial"/>
            </a:endParaRPr>
          </a:p>
        </p:txBody>
      </p:sp>
      <p:sp>
        <p:nvSpPr>
          <p:cNvPr id="467" name="Shape 467"/>
          <p:cNvSpPr txBox="1">
            <a:spLocks noGrp="1"/>
          </p:cNvSpPr>
          <p:nvPr>
            <p:ph sz="half" idx="1"/>
          </p:nvPr>
        </p:nvSpPr>
        <p:spPr>
          <a:xfrm>
            <a:off x="378400" y="4078350"/>
            <a:ext cx="8229600" cy="428100"/>
          </a:xfrm>
          <a:prstGeom prst="rect">
            <a:avLst/>
          </a:prstGeom>
        </p:spPr>
        <p:txBody>
          <a:bodyPr lIns="91425" tIns="91425" rIns="91425" bIns="91425" anchor="t" anchorCtr="0">
            <a:noAutofit/>
          </a:bodyPr>
          <a:lstStyle/>
          <a:p>
            <a:pPr marL="0" lvl="0" indent="0" rtl="0">
              <a:spcBef>
                <a:spcPts val="0"/>
              </a:spcBef>
              <a:buNone/>
            </a:pPr>
            <a:r>
              <a:rPr lang="en" sz="1400"/>
              <a:t>Validation report. Note the error report for missing effective Time in smoking status.</a:t>
            </a:r>
          </a:p>
        </p:txBody>
      </p:sp>
      <p:pic>
        <p:nvPicPr>
          <p:cNvPr id="468" name="Shape 468"/>
          <p:cNvPicPr preferRelativeResize="0"/>
          <p:nvPr/>
        </p:nvPicPr>
        <p:blipFill>
          <a:blip r:embed="rId4">
            <a:alphaModFix/>
          </a:blip>
          <a:stretch>
            <a:fillRect/>
          </a:stretch>
        </p:blipFill>
        <p:spPr>
          <a:xfrm>
            <a:off x="0" y="666750"/>
            <a:ext cx="9144000" cy="3495099"/>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19</a:t>
            </a:fld>
            <a:endParaRPr lang="en-US"/>
          </a:p>
        </p:txBody>
      </p:sp>
    </p:spTree>
    <p:extLst>
      <p:ext uri="{BB962C8B-B14F-4D97-AF65-F5344CB8AC3E}">
        <p14:creationId xmlns:p14="http://schemas.microsoft.com/office/powerpoint/2010/main" val="3284269764"/>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ETT Overview</a:t>
            </a:r>
          </a:p>
        </p:txBody>
      </p:sp>
      <p:sp>
        <p:nvSpPr>
          <p:cNvPr id="282" name="Shape 282"/>
          <p:cNvSpPr txBox="1">
            <a:spLocks noGrp="1"/>
          </p:cNvSpPr>
          <p:nvPr>
            <p:ph idx="1"/>
          </p:nvPr>
        </p:nvSpPr>
        <p:spPr>
          <a:prstGeom prst="rect">
            <a:avLst/>
          </a:prstGeom>
        </p:spPr>
        <p:txBody>
          <a:bodyPr lIns="91425" tIns="91425" rIns="91425" bIns="91425" anchor="t" anchorCtr="0">
            <a:noAutofit/>
          </a:bodyPr>
          <a:lstStyle/>
          <a:p>
            <a:pPr marL="0" lvl="0" indent="0" rtl="0">
              <a:spcBef>
                <a:spcPts val="0"/>
              </a:spcBef>
              <a:buNone/>
            </a:pPr>
            <a:r>
              <a:rPr lang="en" sz="1600" dirty="0"/>
              <a:t>Description:</a:t>
            </a:r>
          </a:p>
          <a:p>
            <a:pPr marL="457200" lvl="0" indent="-228600" rtl="0">
              <a:spcBef>
                <a:spcPts val="0"/>
              </a:spcBef>
            </a:pPr>
            <a:r>
              <a:rPr lang="en" sz="1600" dirty="0"/>
              <a:t>NIST </a:t>
            </a:r>
            <a:r>
              <a:rPr lang="en" sz="1600" dirty="0" smtClean="0"/>
              <a:t>developed </a:t>
            </a:r>
            <a:r>
              <a:rPr lang="en" sz="1600" dirty="0"/>
              <a:t>a tool to test requirements and standards related to message transport </a:t>
            </a:r>
            <a:r>
              <a:rPr lang="en" sz="1600" dirty="0" smtClean="0"/>
              <a:t>and content specifications </a:t>
            </a:r>
            <a:r>
              <a:rPr lang="en" sz="1600" dirty="0" smtClean="0"/>
              <a:t>for the ONC 2014 &amp; 2015 Editions. </a:t>
            </a:r>
            <a:r>
              <a:rPr lang="en" sz="1600" dirty="0"/>
              <a:t>The tool, </a:t>
            </a:r>
            <a:r>
              <a:rPr lang="en" sz="1600" dirty="0" smtClean="0"/>
              <a:t>named the </a:t>
            </a:r>
            <a:r>
              <a:rPr lang="en" sz="1600" dirty="0"/>
              <a:t>Edge Testing Tool (ETT), tests for adherence to </a:t>
            </a:r>
            <a:r>
              <a:rPr lang="en" sz="1600" dirty="0" smtClean="0"/>
              <a:t>Direct and Direct </a:t>
            </a:r>
            <a:r>
              <a:rPr lang="en" sz="1600" dirty="0"/>
              <a:t>Edge </a:t>
            </a:r>
            <a:r>
              <a:rPr lang="en" sz="1600" dirty="0" smtClean="0"/>
              <a:t>protocols, Consolidated CDA (C-CDA) </a:t>
            </a:r>
            <a:r>
              <a:rPr lang="en" sz="1600" dirty="0"/>
              <a:t>and other </a:t>
            </a:r>
            <a:r>
              <a:rPr lang="en" sz="1600" dirty="0" smtClean="0"/>
              <a:t>specifications</a:t>
            </a:r>
            <a:r>
              <a:rPr lang="en" sz="1600" dirty="0" smtClean="0"/>
              <a:t>. The Office of the National Coordinator now hosts and maintains the tool.  </a:t>
            </a:r>
            <a:endParaRPr lang="en" sz="1600" dirty="0" smtClean="0"/>
          </a:p>
          <a:p>
            <a:pPr marL="0" lvl="0" indent="0" rtl="0">
              <a:spcBef>
                <a:spcPts val="0"/>
              </a:spcBef>
              <a:buNone/>
            </a:pPr>
            <a:r>
              <a:rPr lang="en" sz="1600" dirty="0" smtClean="0"/>
              <a:t>Used </a:t>
            </a:r>
            <a:r>
              <a:rPr lang="en" sz="1600" dirty="0"/>
              <a:t>by:</a:t>
            </a:r>
          </a:p>
          <a:p>
            <a:pPr marL="457200" lvl="0" indent="-228600" rtl="0">
              <a:spcBef>
                <a:spcPts val="0"/>
              </a:spcBef>
            </a:pPr>
            <a:r>
              <a:rPr lang="en" sz="1600" dirty="0"/>
              <a:t>ONC </a:t>
            </a:r>
            <a:r>
              <a:rPr lang="en" sz="1600" dirty="0" smtClean="0"/>
              <a:t>2014/2015 </a:t>
            </a:r>
            <a:r>
              <a:rPr lang="en" sz="1600" dirty="0"/>
              <a:t>Edition </a:t>
            </a:r>
            <a:r>
              <a:rPr lang="en" sz="1600" dirty="0" smtClean="0"/>
              <a:t> Health IT Certification</a:t>
            </a:r>
            <a:endParaRPr lang="en" sz="1600" dirty="0" smtClean="0"/>
          </a:p>
          <a:p>
            <a:pPr marL="0" lvl="0" indent="0">
              <a:spcBef>
                <a:spcPts val="0"/>
              </a:spcBef>
              <a:buNone/>
            </a:pPr>
            <a:r>
              <a:rPr lang="en" sz="1600" dirty="0" smtClean="0"/>
              <a:t>Links</a:t>
            </a:r>
            <a:endParaRPr lang="en" sz="1600" dirty="0"/>
          </a:p>
          <a:p>
            <a:pPr marL="457200" lvl="0" indent="-228600">
              <a:spcBef>
                <a:spcPts val="0"/>
              </a:spcBef>
            </a:pPr>
            <a:r>
              <a:rPr lang="en-US" sz="1600" b="1" u="sng" dirty="0"/>
              <a:t>https://ttpedge.sitenv.org</a:t>
            </a:r>
            <a:r>
              <a:rPr lang="en-US" sz="1600" dirty="0"/>
              <a:t>  </a:t>
            </a:r>
            <a:r>
              <a:rPr lang="en-US" sz="1600" dirty="0" smtClean="0"/>
              <a:t>- URL to access the tool</a:t>
            </a:r>
          </a:p>
          <a:p>
            <a:pPr marL="457200" lvl="0" indent="-228600">
              <a:spcBef>
                <a:spcPts val="0"/>
              </a:spcBef>
            </a:pPr>
            <a:r>
              <a:rPr lang="en" sz="1600" dirty="0"/>
              <a:t>Google Group for announcements, updates, new releases, bug fixes, discussion, etc:</a:t>
            </a:r>
          </a:p>
          <a:p>
            <a:pPr marL="914400" lvl="1" indent="-228600">
              <a:spcBef>
                <a:spcPts val="0"/>
              </a:spcBef>
            </a:pPr>
            <a:r>
              <a:rPr lang="en" sz="1600" u="sng" dirty="0">
                <a:solidFill>
                  <a:schemeClr val="hlink"/>
                </a:solidFill>
                <a:hlinkClick r:id="rId3"/>
              </a:rPr>
              <a:t>https://groups.google.com/forum/#!forum/edge-test-tool/topics</a:t>
            </a:r>
          </a:p>
          <a:p>
            <a:pPr marL="457200" lvl="0" indent="-228600">
              <a:spcBef>
                <a:spcPts val="0"/>
              </a:spcBef>
            </a:pPr>
            <a:endParaRPr lang="en" sz="1600" dirty="0"/>
          </a:p>
        </p:txBody>
      </p:sp>
      <p:sp>
        <p:nvSpPr>
          <p:cNvPr id="2" name="Slide Number Placeholder 1"/>
          <p:cNvSpPr>
            <a:spLocks noGrp="1"/>
          </p:cNvSpPr>
          <p:nvPr>
            <p:ph type="sldNum" sz="quarter" idx="12"/>
          </p:nvPr>
        </p:nvSpPr>
        <p:spPr/>
        <p:txBody>
          <a:bodyPr/>
          <a:lstStyle/>
          <a:p>
            <a:fld id="{22FFB6AE-E1BF-994E-8E90-6BA7B36DE5DD}" type="slidenum">
              <a:rPr lang="en-US" smtClean="0"/>
              <a:t>2</a:t>
            </a:fld>
            <a:endParaRPr lang="en-US"/>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Shape 275"/>
          <p:cNvSpPr txBox="1">
            <a:spLocks noGrp="1"/>
          </p:cNvSpPr>
          <p:nvPr>
            <p:ph type="ctrTitle"/>
          </p:nvPr>
        </p:nvSpPr>
        <p:spPr>
          <a:prstGeom prst="rect">
            <a:avLst/>
          </a:prstGeom>
        </p:spPr>
        <p:txBody>
          <a:bodyPr lIns="91425" tIns="91425" rIns="91425" bIns="91425" anchor="t" anchorCtr="0">
            <a:noAutofit/>
          </a:bodyPr>
          <a:lstStyle/>
          <a:p>
            <a:pPr lvl="0">
              <a:spcBef>
                <a:spcPts val="0"/>
              </a:spcBef>
              <a:buNone/>
            </a:pPr>
            <a:r>
              <a:rPr lang="en" dirty="0" smtClean="0"/>
              <a:t>Slides from Previous Session</a:t>
            </a:r>
            <a:endParaRPr lang="en" dirty="0"/>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2800" b="1" i="0" u="none" strike="noStrike" cap="none" dirty="0">
                <a:ea typeface="Arial"/>
                <a:cs typeface="Arial"/>
                <a:sym typeface="Arial"/>
              </a:rPr>
              <a:t>ETT Tool Testing: Message Validators</a:t>
            </a: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21</a:t>
            </a:fld>
            <a:endParaRPr lang="en" sz="1400" b="0" i="0" u="none" strike="noStrike" cap="none">
              <a:solidFill>
                <a:srgbClr val="FFFFFF"/>
              </a:solidFill>
              <a:latin typeface="Arial"/>
              <a:ea typeface="Arial"/>
              <a:cs typeface="Arial"/>
              <a:sym typeface="Arial"/>
            </a:endParaRPr>
          </a:p>
        </p:txBody>
      </p:sp>
      <p:graphicFrame>
        <p:nvGraphicFramePr>
          <p:cNvPr id="262" name="Shape 262"/>
          <p:cNvGraphicFramePr/>
          <p:nvPr>
            <p:extLst>
              <p:ext uri="{D42A27DB-BD31-4B8C-83A1-F6EECF244321}">
                <p14:modId xmlns:p14="http://schemas.microsoft.com/office/powerpoint/2010/main" val="3132396630"/>
              </p:ext>
            </p:extLst>
          </p:nvPr>
        </p:nvGraphicFramePr>
        <p:xfrm>
          <a:off x="390525" y="1097200"/>
          <a:ext cx="8353450" cy="3074750"/>
        </p:xfrm>
        <a:graphic>
          <a:graphicData uri="http://schemas.openxmlformats.org/drawingml/2006/table">
            <a:tbl>
              <a:tblPr firstRow="1" bandRow="1">
                <a:noFill/>
                <a:tableStyleId>{99762E40-904D-424A-9CA3-6B9A1530EE39}</a:tableStyleId>
              </a:tblPr>
              <a:tblGrid>
                <a:gridCol w="4176725"/>
                <a:gridCol w="4176725"/>
              </a:tblGrid>
              <a:tr h="278150">
                <a:tc>
                  <a:txBody>
                    <a:bodyPr/>
                    <a:lstStyle/>
                    <a:p>
                      <a:pPr marL="0" marR="0" lvl="0" indent="0" algn="l" rtl="0">
                        <a:lnSpc>
                          <a:spcPct val="107000"/>
                        </a:lnSpc>
                        <a:spcBef>
                          <a:spcPts val="0"/>
                        </a:spcBef>
                        <a:spcAft>
                          <a:spcPts val="0"/>
                        </a:spcAft>
                        <a:buSzPct val="25000"/>
                        <a:buNone/>
                      </a:pPr>
                      <a:r>
                        <a:rPr lang="en" sz="1200" b="1" u="none" strike="noStrike" cap="none" dirty="0">
                          <a:latin typeface="Calibri"/>
                          <a:ea typeface="Calibri"/>
                          <a:cs typeface="Calibri"/>
                          <a:sym typeface="Calibri"/>
                        </a:rPr>
                        <a:t>ETT: Message Validator CCDA R2.1 Validator SEND Download – Instructions</a:t>
                      </a:r>
                    </a:p>
                  </a:txBody>
                  <a:tcPr marL="68575" marR="68575" marT="0" marB="0">
                    <a:solidFill>
                      <a:schemeClr val="accent2"/>
                    </a:solidFill>
                  </a:tcPr>
                </a:tc>
                <a:tc>
                  <a:txBody>
                    <a:bodyPr/>
                    <a:lstStyle/>
                    <a:p>
                      <a:pPr marL="0" marR="0" lvl="0" indent="0" algn="l" rtl="0">
                        <a:spcBef>
                          <a:spcPts val="0"/>
                        </a:spcBef>
                        <a:buSzPct val="25000"/>
                        <a:buNone/>
                      </a:pPr>
                      <a:r>
                        <a:rPr lang="en" sz="1200" b="1" u="none" strike="noStrike" cap="none">
                          <a:solidFill>
                            <a:schemeClr val="lt1"/>
                          </a:solidFill>
                          <a:latin typeface="Calibri"/>
                          <a:ea typeface="Calibri"/>
                          <a:cs typeface="Calibri"/>
                          <a:sym typeface="Calibri"/>
                        </a:rPr>
                        <a:t>ETT: Message Validator CCDA R2.1 Validator SEND Upload – xml files from Create/Send</a:t>
                      </a:r>
                    </a:p>
                  </a:txBody>
                  <a:tcPr marL="91450" marR="91450" marT="34300" marB="34300">
                    <a:solidFill>
                      <a:schemeClr val="accent2"/>
                    </a:solidFill>
                  </a:tcPr>
                </a:tc>
              </a:tr>
              <a:tr h="278150">
                <a:tc>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170.315(b)(1) – Transitions of Care (instructions)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170.315(b)(4) – Common Clinical Data Set Summary Record – create (instructions)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170.315(b)(6) – Data Export (instructions)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170.315(b)(9) Care Plan (instructions)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170.315(e)(1) – View Download Transmit (instructions)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170.315(g)(9) Application Access All Data Request (instructions)</a:t>
                      </a:r>
                    </a:p>
                  </a:txBody>
                  <a:tcPr marL="91450" marR="91450" marT="34300" marB="34300"/>
                </a:tc>
                <a:tc>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170.315(b)(2) – Clinical Information Reconciliation </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170.315(b)(4) – Common Clinical Data Set Summary Record – create</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170.315(b)(6) – Data Export </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170.315(b)(7) – Data Segmentation for Privacy – Sender</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170.315(b)(9) Care Plan </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170.315(e)(1) – View Download Transmit</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170.315(g)(9) Application Access All Data Request</a:t>
                      </a:r>
                    </a:p>
                  </a:txBody>
                  <a:tcPr marL="91450" marR="91450" marT="34300" marB="34300"/>
                </a:tc>
              </a:tr>
              <a:tr h="278150">
                <a:tc gridSpan="2">
                  <a:txBody>
                    <a:bodyPr/>
                    <a:lstStyle/>
                    <a:p>
                      <a:pPr marL="0" marR="0" lvl="0" indent="0" algn="l" rtl="0">
                        <a:spcBef>
                          <a:spcPts val="0"/>
                        </a:spcBef>
                        <a:buSzPct val="25000"/>
                        <a:buNone/>
                      </a:pPr>
                      <a:r>
                        <a:rPr lang="en" sz="1200" b="1">
                          <a:solidFill>
                            <a:schemeClr val="accent3"/>
                          </a:solidFill>
                          <a:latin typeface="Calibri"/>
                          <a:ea typeface="Calibri"/>
                          <a:cs typeface="Calibri"/>
                          <a:sym typeface="Calibri"/>
                        </a:rPr>
                        <a:t>ETT: Message Validator CCDA R2.1 Validator RECEIVE Download – xml files to Receive</a:t>
                      </a:r>
                    </a:p>
                  </a:txBody>
                  <a:tcPr marL="91450" marR="91450" marT="34300" marB="34300">
                    <a:solidFill>
                      <a:schemeClr val="accent2"/>
                    </a:solidFill>
                  </a:tcPr>
                </a:tc>
                <a:tc hMerge="1">
                  <a:txBody>
                    <a:bodyPr/>
                    <a:lstStyle/>
                    <a:p>
                      <a:endParaRPr lang="en-US"/>
                    </a:p>
                  </a:txBody>
                  <a:tcPr/>
                </a:tc>
              </a:tr>
              <a:tr h="278150">
                <a:tc>
                  <a:txBody>
                    <a:bodyPr/>
                    <a:lstStyle/>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170.315(b)(2) – Clinical Information Reconciliation (xml)</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170.315(b)(5) – Common Clinical Data Set Summary Record – Receive </a:t>
                      </a:r>
                    </a:p>
                  </a:txBody>
                  <a:tcPr marL="91450" marR="91450" marT="34300" marB="34300"/>
                </a:tc>
                <a:tc>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170.315(b)(9) Care Plan </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Negative Testing for CCDS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Negative Testing for Care Plan</a:t>
                      </a:r>
                    </a:p>
                    <a:p>
                      <a:pPr marL="0" marR="0" lvl="0" indent="0" algn="l" rtl="0">
                        <a:spcBef>
                          <a:spcPts val="0"/>
                        </a:spcBef>
                        <a:buSzPct val="25000"/>
                        <a:buNone/>
                      </a:pPr>
                      <a:endParaRPr sz="1400" dirty="0"/>
                    </a:p>
                  </a:txBody>
                  <a:tcPr marL="91450" marR="91450" marT="34300" marB="34300"/>
                </a:tc>
              </a:tr>
            </a:tbl>
          </a:graphicData>
        </a:graphic>
      </p:graphicFrame>
    </p:spTree>
    <p:extLst>
      <p:ext uri="{BB962C8B-B14F-4D97-AF65-F5344CB8AC3E}">
        <p14:creationId xmlns:p14="http://schemas.microsoft.com/office/powerpoint/2010/main" val="3686806846"/>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66"/>
        <p:cNvGrpSpPr/>
        <p:nvPr/>
      </p:nvGrpSpPr>
      <p:grpSpPr>
        <a:xfrm>
          <a:off x="0" y="0"/>
          <a:ext cx="0" cy="0"/>
          <a:chOff x="0" y="0"/>
          <a:chExt cx="0" cy="0"/>
        </a:xfrm>
      </p:grpSpPr>
      <p:sp>
        <p:nvSpPr>
          <p:cNvPr id="267" name="Shape 267"/>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sz="2800" b="1" i="0" u="none" strike="noStrike" cap="none" dirty="0">
                <a:ea typeface="Arial"/>
                <a:cs typeface="Arial"/>
                <a:sym typeface="Arial"/>
              </a:rPr>
              <a:t>ETT Tool Testing: Transport+</a:t>
            </a:r>
          </a:p>
        </p:txBody>
      </p:sp>
      <p:sp>
        <p:nvSpPr>
          <p:cNvPr id="268" name="Shape 268"/>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22</a:t>
            </a:fld>
            <a:endParaRPr lang="en" sz="1400" b="0" i="0" u="none" strike="noStrike" cap="none">
              <a:solidFill>
                <a:srgbClr val="FFFFFF"/>
              </a:solidFill>
              <a:latin typeface="Arial"/>
              <a:ea typeface="Arial"/>
              <a:cs typeface="Arial"/>
              <a:sym typeface="Arial"/>
            </a:endParaRPr>
          </a:p>
        </p:txBody>
      </p:sp>
      <p:graphicFrame>
        <p:nvGraphicFramePr>
          <p:cNvPr id="269" name="Shape 269"/>
          <p:cNvGraphicFramePr/>
          <p:nvPr>
            <p:extLst>
              <p:ext uri="{D42A27DB-BD31-4B8C-83A1-F6EECF244321}">
                <p14:modId xmlns:p14="http://schemas.microsoft.com/office/powerpoint/2010/main" val="794326185"/>
              </p:ext>
            </p:extLst>
          </p:nvPr>
        </p:nvGraphicFramePr>
        <p:xfrm>
          <a:off x="390525" y="990460"/>
          <a:ext cx="8353450" cy="3330080"/>
        </p:xfrm>
        <a:graphic>
          <a:graphicData uri="http://schemas.openxmlformats.org/drawingml/2006/table">
            <a:tbl>
              <a:tblPr firstRow="1" bandRow="1">
                <a:noFill/>
                <a:tableStyleId>{99762E40-904D-424A-9CA3-6B9A1530EE39}</a:tableStyleId>
              </a:tblPr>
              <a:tblGrid>
                <a:gridCol w="4176725"/>
                <a:gridCol w="4176725"/>
              </a:tblGrid>
              <a:tr h="278150">
                <a:tc gridSpan="2">
                  <a:txBody>
                    <a:bodyPr/>
                    <a:lstStyle/>
                    <a:p>
                      <a:pPr marL="0" marR="0" lvl="0" indent="0" algn="ctr" rtl="0">
                        <a:lnSpc>
                          <a:spcPct val="107000"/>
                        </a:lnSpc>
                        <a:spcBef>
                          <a:spcPts val="0"/>
                        </a:spcBef>
                        <a:spcAft>
                          <a:spcPts val="0"/>
                        </a:spcAft>
                        <a:buSzPct val="25000"/>
                        <a:buNone/>
                      </a:pPr>
                      <a:r>
                        <a:rPr lang="en" sz="1200" b="1" dirty="0">
                          <a:solidFill>
                            <a:schemeClr val="lt1"/>
                          </a:solidFill>
                          <a:latin typeface="Calibri"/>
                          <a:ea typeface="Calibri"/>
                          <a:cs typeface="Calibri"/>
                          <a:sym typeface="Calibri"/>
                        </a:rPr>
                        <a:t>ETT: Edge Testing</a:t>
                      </a:r>
                    </a:p>
                  </a:txBody>
                  <a:tcPr marL="68575" marR="68575" marT="0" marB="0">
                    <a:solidFill>
                      <a:schemeClr val="accent2"/>
                    </a:solidFill>
                  </a:tcPr>
                </a:tc>
                <a:tc hMerge="1">
                  <a:txBody>
                    <a:bodyPr/>
                    <a:lstStyle/>
                    <a:p>
                      <a:endParaRPr lang="en-US"/>
                    </a:p>
                  </a:txBody>
                  <a:tcPr/>
                </a:tc>
              </a:tr>
              <a:tr h="278150">
                <a:tc gridSpan="2">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170.315(b)(1) – Transitions of Care (send/receive Edge Protocol transport)</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170.315(b)(1) – Transitions of Care (send/receive payload)</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170.315(b)(1) – Transitions of Care (Receive XDM Package Validation) </a:t>
                      </a:r>
                    </a:p>
                  </a:txBody>
                  <a:tcPr marL="91450" marR="91450" marT="34300" marB="34300"/>
                </a:tc>
                <a:tc hMerge="1">
                  <a:txBody>
                    <a:bodyPr/>
                    <a:lstStyle/>
                    <a:p>
                      <a:endParaRPr lang="en-US"/>
                    </a:p>
                  </a:txBody>
                  <a:tcPr/>
                </a:tc>
              </a:tr>
              <a:tr h="278150">
                <a:tc gridSpan="2">
                  <a:txBody>
                    <a:bodyPr/>
                    <a:lstStyle/>
                    <a:p>
                      <a:pPr marL="0" marR="0" lvl="0" indent="0" algn="ctr" rtl="0">
                        <a:spcBef>
                          <a:spcPts val="0"/>
                        </a:spcBef>
                        <a:buSzPct val="25000"/>
                        <a:buNone/>
                      </a:pPr>
                      <a:r>
                        <a:rPr lang="en" sz="1200" b="1">
                          <a:solidFill>
                            <a:schemeClr val="accent3"/>
                          </a:solidFill>
                          <a:latin typeface="Calibri"/>
                          <a:ea typeface="Calibri"/>
                          <a:cs typeface="Calibri"/>
                          <a:sym typeface="Calibri"/>
                        </a:rPr>
                        <a:t>ETT: Direct</a:t>
                      </a:r>
                    </a:p>
                  </a:txBody>
                  <a:tcPr marL="91450" marR="91450" marT="34300" marB="34300">
                    <a:solidFill>
                      <a:schemeClr val="accent2"/>
                    </a:solidFill>
                  </a:tcPr>
                </a:tc>
                <a:tc hMerge="1">
                  <a:txBody>
                    <a:bodyPr/>
                    <a:lstStyle/>
                    <a:p>
                      <a:endParaRPr lang="en-US"/>
                    </a:p>
                  </a:txBody>
                  <a:tcPr/>
                </a:tc>
              </a:tr>
              <a:tr h="278150">
                <a:tc gridSpan="2">
                  <a:txBody>
                    <a:bodyPr/>
                    <a:lstStyle/>
                    <a:p>
                      <a:pPr marL="215900" marR="0" lvl="0" indent="-215900" algn="l" rtl="0">
                        <a:spcBef>
                          <a:spcPts val="0"/>
                        </a:spcBef>
                        <a:spcAft>
                          <a:spcPts val="0"/>
                        </a:spcAft>
                        <a:buClr>
                          <a:schemeClr val="dk1"/>
                        </a:buClr>
                        <a:buSzPct val="100000"/>
                        <a:buFont typeface="Noto Sans Symbols"/>
                        <a:buChar char="➢"/>
                      </a:pPr>
                      <a:r>
                        <a:rPr lang="en" sz="1200" b="1" dirty="0">
                          <a:solidFill>
                            <a:schemeClr val="dk1"/>
                          </a:solidFill>
                          <a:latin typeface="Calibri"/>
                          <a:ea typeface="Calibri"/>
                          <a:cs typeface="Calibri"/>
                          <a:sym typeface="Calibri"/>
                        </a:rPr>
                        <a:t>170.315(h)(1) – Direct Project (send/receive Direct transport)</a:t>
                      </a:r>
                    </a:p>
                    <a:p>
                      <a:pPr marL="215900" marR="0" lvl="0" indent="-215900" algn="l" rtl="0">
                        <a:lnSpc>
                          <a:spcPct val="100000"/>
                        </a:lnSpc>
                        <a:spcBef>
                          <a:spcPts val="0"/>
                        </a:spcBef>
                        <a:spcAft>
                          <a:spcPts val="0"/>
                        </a:spcAft>
                        <a:buClr>
                          <a:schemeClr val="dk1"/>
                        </a:buClr>
                        <a:buSzPct val="100000"/>
                        <a:buFont typeface="Noto Sans Symbols"/>
                        <a:buChar char="➢"/>
                      </a:pPr>
                      <a:r>
                        <a:rPr lang="en" sz="1200" b="1" dirty="0">
                          <a:solidFill>
                            <a:schemeClr val="dk1"/>
                          </a:solidFill>
                          <a:latin typeface="Calibri"/>
                          <a:ea typeface="Calibri"/>
                          <a:cs typeface="Calibri"/>
                          <a:sym typeface="Calibri"/>
                        </a:rPr>
                        <a:t>170.315(h)(2) – Direct Project, Edge Protocol, and XDR/XDM </a:t>
                      </a:r>
                      <a:br>
                        <a:rPr lang="en" sz="1200" b="1" dirty="0">
                          <a:solidFill>
                            <a:schemeClr val="dk1"/>
                          </a:solidFill>
                          <a:latin typeface="Calibri"/>
                          <a:ea typeface="Calibri"/>
                          <a:cs typeface="Calibri"/>
                          <a:sym typeface="Calibri"/>
                        </a:rPr>
                      </a:br>
                      <a:r>
                        <a:rPr lang="en" sz="1200" b="1" dirty="0">
                          <a:solidFill>
                            <a:schemeClr val="dk1"/>
                          </a:solidFill>
                          <a:latin typeface="Calibri"/>
                          <a:ea typeface="Calibri"/>
                          <a:cs typeface="Calibri"/>
                          <a:sym typeface="Calibri"/>
                        </a:rPr>
                        <a:t>                             (send/receive Direct transport)**</a:t>
                      </a:r>
                    </a:p>
                    <a:p>
                      <a:pPr marL="0" marR="0" lvl="0" indent="0" algn="l" rtl="0">
                        <a:spcBef>
                          <a:spcPts val="0"/>
                        </a:spcBef>
                        <a:buClr>
                          <a:schemeClr val="dk1"/>
                        </a:buClr>
                        <a:buSzPct val="25000"/>
                        <a:buFont typeface="Noto Sans Symbols"/>
                        <a:buNone/>
                      </a:pPr>
                      <a:endParaRPr sz="1200" dirty="0">
                        <a:solidFill>
                          <a:schemeClr val="dk1"/>
                        </a:solidFill>
                        <a:latin typeface="Calibri"/>
                        <a:ea typeface="Calibri"/>
                        <a:cs typeface="Calibri"/>
                        <a:sym typeface="Calibri"/>
                      </a:endParaRPr>
                    </a:p>
                  </a:txBody>
                  <a:tcPr marL="91450" marR="91450" marT="34300" marB="34300"/>
                </a:tc>
                <a:tc hMerge="1">
                  <a:txBody>
                    <a:bodyPr/>
                    <a:lstStyle/>
                    <a:p>
                      <a:endParaRPr lang="en-US"/>
                    </a:p>
                  </a:txBody>
                  <a:tcPr/>
                </a:tc>
              </a:tr>
              <a:tr h="278150">
                <a:tc>
                  <a:txBody>
                    <a:bodyPr/>
                    <a:lstStyle/>
                    <a:p>
                      <a:pPr marL="0" marR="0" lvl="0" indent="0" algn="l" rtl="0">
                        <a:spcBef>
                          <a:spcPts val="0"/>
                        </a:spcBef>
                        <a:buClr>
                          <a:srgbClr val="F2F2F2"/>
                        </a:buClr>
                        <a:buSzPct val="25000"/>
                        <a:buFont typeface="Noto Sans Symbols"/>
                        <a:buNone/>
                      </a:pPr>
                      <a:r>
                        <a:rPr lang="en" sz="1200" b="1">
                          <a:solidFill>
                            <a:srgbClr val="F2F2F2"/>
                          </a:solidFill>
                          <a:latin typeface="Calibri"/>
                          <a:ea typeface="Calibri"/>
                          <a:cs typeface="Calibri"/>
                          <a:sym typeface="Calibri"/>
                        </a:rPr>
                        <a:t>ETT: HISP Testing and Delivery Notification</a:t>
                      </a:r>
                    </a:p>
                  </a:txBody>
                  <a:tcPr marL="91450" marR="91450" marT="34300" marB="34300">
                    <a:solidFill>
                      <a:schemeClr val="accent2"/>
                    </a:solidFill>
                  </a:tcPr>
                </a:tc>
                <a:tc>
                  <a:txBody>
                    <a:bodyPr/>
                    <a:lstStyle/>
                    <a:p>
                      <a:pPr marL="0" marR="0" lvl="0" indent="0" algn="l" rtl="0">
                        <a:spcBef>
                          <a:spcPts val="0"/>
                        </a:spcBef>
                        <a:buClr>
                          <a:srgbClr val="F2F2F2"/>
                        </a:buClr>
                        <a:buSzPct val="25000"/>
                        <a:buFont typeface="Noto Sans Symbols"/>
                        <a:buNone/>
                      </a:pPr>
                      <a:r>
                        <a:rPr lang="en" sz="1200" b="1">
                          <a:solidFill>
                            <a:srgbClr val="F2F2F2"/>
                          </a:solidFill>
                          <a:latin typeface="Calibri"/>
                          <a:ea typeface="Calibri"/>
                          <a:cs typeface="Calibri"/>
                          <a:sym typeface="Calibri"/>
                        </a:rPr>
                        <a:t>DCDT 2015</a:t>
                      </a:r>
                    </a:p>
                  </a:txBody>
                  <a:tcPr marL="91450" marR="91450" marT="34300" marB="34300">
                    <a:solidFill>
                      <a:schemeClr val="accent2"/>
                    </a:solidFill>
                  </a:tcPr>
                </a:tc>
              </a:tr>
              <a:tr h="278150">
                <a:tc>
                  <a:txBody>
                    <a:bodyPr/>
                    <a:lstStyle/>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170.315(h)(1) – Direct Project (Message Tracking)</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170.315(h)(2)</a:t>
                      </a: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 Direct Project, Edge Protocol, and XDR/XDM (Message Tracking)</a:t>
                      </a:r>
                    </a:p>
                  </a:txBody>
                  <a:tcPr marL="91450" marR="91450" marT="34300" marB="34300"/>
                </a:tc>
                <a:tc>
                  <a:txBody>
                    <a:bodyPr/>
                    <a:lstStyle/>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170.315(h)(1) – Direct Project (Certificates, Registering Direct Addresses)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170.315(h)(2) – Direct Project, Edge Protocol, and XDR/XDM (Certificates, Registering Direct Addresses)</a:t>
                      </a:r>
                    </a:p>
                  </a:txBody>
                  <a:tcPr marL="91450" marR="91450" marT="34300" marB="34300"/>
                </a:tc>
              </a:tr>
              <a:tr h="278150">
                <a:tc gridSpan="2">
                  <a:txBody>
                    <a:bodyPr/>
                    <a:lstStyle/>
                    <a:p>
                      <a:pPr marL="0" marR="0" lvl="0" indent="0" algn="l" rtl="0">
                        <a:spcBef>
                          <a:spcPts val="0"/>
                        </a:spcBef>
                        <a:buClr>
                          <a:schemeClr val="dk1"/>
                        </a:buClr>
                        <a:buSzPct val="25000"/>
                        <a:buFont typeface="Noto Sans Symbols"/>
                        <a:buNone/>
                      </a:pPr>
                      <a:endParaRPr lang="en" sz="1200" dirty="0">
                        <a:solidFill>
                          <a:schemeClr val="dk1"/>
                        </a:solidFill>
                        <a:latin typeface="Calibri"/>
                        <a:ea typeface="Calibri"/>
                        <a:cs typeface="Calibri"/>
                        <a:sym typeface="Calibri"/>
                      </a:endParaRPr>
                    </a:p>
                  </a:txBody>
                  <a:tcPr marL="91450" marR="91450" marT="34300" marB="34300"/>
                </a:tc>
                <a:tc hMerge="1">
                  <a:txBody>
                    <a:bodyPr/>
                    <a:lstStyle/>
                    <a:p>
                      <a:endParaRPr lang="en-US"/>
                    </a:p>
                  </a:txBody>
                  <a:tcPr/>
                </a:tc>
              </a:tr>
            </a:tbl>
          </a:graphicData>
        </a:graphic>
      </p:graphicFrame>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86"/>
        <p:cNvGrpSpPr/>
        <p:nvPr/>
      </p:nvGrpSpPr>
      <p:grpSpPr>
        <a:xfrm>
          <a:off x="0" y="0"/>
          <a:ext cx="0" cy="0"/>
          <a:chOff x="0" y="0"/>
          <a:chExt cx="0" cy="0"/>
        </a:xfrm>
      </p:grpSpPr>
      <p:sp>
        <p:nvSpPr>
          <p:cNvPr id="287" name="Shape 28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t>ETT Overview</a:t>
            </a:r>
          </a:p>
        </p:txBody>
      </p:sp>
      <p:sp>
        <p:nvSpPr>
          <p:cNvPr id="288" name="Shape 288"/>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a:spcBef>
                <a:spcPts val="0"/>
              </a:spcBef>
              <a:buNone/>
            </a:pPr>
            <a:r>
              <a:rPr lang="en-US" dirty="0"/>
              <a:t>https://ttpedge.sitenv.org</a:t>
            </a:r>
            <a:endParaRPr lang="en" dirty="0"/>
          </a:p>
        </p:txBody>
      </p:sp>
      <p:pic>
        <p:nvPicPr>
          <p:cNvPr id="289" name="Shape 289"/>
          <p:cNvPicPr preferRelativeResize="0"/>
          <p:nvPr/>
        </p:nvPicPr>
        <p:blipFill>
          <a:blip r:embed="rId4">
            <a:alphaModFix/>
          </a:blip>
          <a:stretch>
            <a:fillRect/>
          </a:stretch>
        </p:blipFill>
        <p:spPr>
          <a:xfrm>
            <a:off x="390525" y="1179250"/>
            <a:ext cx="8290800" cy="332724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93"/>
        <p:cNvGrpSpPr/>
        <p:nvPr/>
      </p:nvGrpSpPr>
      <p:grpSpPr>
        <a:xfrm>
          <a:off x="0" y="0"/>
          <a:ext cx="0" cy="0"/>
          <a:chOff x="0" y="0"/>
          <a:chExt cx="0" cy="0"/>
        </a:xfrm>
      </p:grpSpPr>
      <p:pic>
        <p:nvPicPr>
          <p:cNvPr id="294" name="Shape 294"/>
          <p:cNvPicPr preferRelativeResize="0"/>
          <p:nvPr/>
        </p:nvPicPr>
        <p:blipFill rotWithShape="1">
          <a:blip r:embed="rId4">
            <a:alphaModFix/>
          </a:blip>
          <a:srcRect/>
          <a:stretch/>
        </p:blipFill>
        <p:spPr>
          <a:xfrm>
            <a:off x="2617786" y="1788318"/>
            <a:ext cx="6478499" cy="2784900"/>
          </a:xfrm>
          <a:prstGeom prst="rect">
            <a:avLst/>
          </a:prstGeom>
          <a:noFill/>
          <a:ln w="9525" cap="flat" cmpd="sng">
            <a:solidFill>
              <a:srgbClr val="C00000"/>
            </a:solidFill>
            <a:prstDash val="solid"/>
            <a:miter/>
            <a:headEnd type="none" w="med" len="med"/>
            <a:tailEnd type="none" w="med" len="med"/>
          </a:ln>
        </p:spPr>
      </p:pic>
      <p:sp>
        <p:nvSpPr>
          <p:cNvPr id="295" name="Shape 295"/>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12445"/>
              </a:buClr>
              <a:buSzPct val="25000"/>
              <a:buFont typeface="Arial"/>
              <a:buNone/>
            </a:pPr>
            <a:r>
              <a:rPr lang="en"/>
              <a:t>ETT -- </a:t>
            </a:r>
            <a:r>
              <a:rPr lang="en" sz="2400" b="1" i="0" u="none" strike="noStrike" cap="none">
                <a:solidFill>
                  <a:srgbClr val="012445"/>
                </a:solidFill>
                <a:latin typeface="Arial"/>
                <a:ea typeface="Arial"/>
                <a:cs typeface="Arial"/>
                <a:sym typeface="Arial"/>
              </a:rPr>
              <a:t>Tool Access and Navigation</a:t>
            </a:r>
          </a:p>
        </p:txBody>
      </p:sp>
      <p:graphicFrame>
        <p:nvGraphicFramePr>
          <p:cNvPr id="296" name="Shape 296"/>
          <p:cNvGraphicFramePr/>
          <p:nvPr>
            <p:extLst>
              <p:ext uri="{D42A27DB-BD31-4B8C-83A1-F6EECF244321}">
                <p14:modId xmlns:p14="http://schemas.microsoft.com/office/powerpoint/2010/main" val="1683832700"/>
              </p:ext>
            </p:extLst>
          </p:nvPr>
        </p:nvGraphicFramePr>
        <p:xfrm>
          <a:off x="381000" y="708270"/>
          <a:ext cx="8381975" cy="1101480"/>
        </p:xfrm>
        <a:graphic>
          <a:graphicData uri="http://schemas.openxmlformats.org/drawingml/2006/table">
            <a:tbl>
              <a:tblPr>
                <a:noFill/>
                <a:tableStyleId>{C1EF732E-AB7B-4645-9BFD-E58FFE4D256A}</a:tableStyleId>
              </a:tblPr>
              <a:tblGrid>
                <a:gridCol w="4037000"/>
                <a:gridCol w="4344975"/>
              </a:tblGrid>
              <a:tr h="251225">
                <a:tc>
                  <a:txBody>
                    <a:bodyPr/>
                    <a:lstStyle/>
                    <a:p>
                      <a:pPr marL="0" marR="0" lvl="0" indent="0" algn="l" rtl="0">
                        <a:lnSpc>
                          <a:spcPct val="100000"/>
                        </a:lnSpc>
                        <a:spcBef>
                          <a:spcPts val="0"/>
                        </a:spcBef>
                        <a:spcAft>
                          <a:spcPts val="0"/>
                        </a:spcAft>
                        <a:buClr>
                          <a:schemeClr val="lt1"/>
                        </a:buClr>
                        <a:buSzPct val="25000"/>
                        <a:buFont typeface="Arial"/>
                        <a:buNone/>
                      </a:pPr>
                      <a:r>
                        <a:rPr lang="en" sz="1200" b="1" i="0" u="none">
                          <a:solidFill>
                            <a:schemeClr val="lt1"/>
                          </a:solidFill>
                          <a:latin typeface="Arial"/>
                          <a:ea typeface="Arial"/>
                          <a:cs typeface="Arial"/>
                          <a:sym typeface="Arial"/>
                        </a:rPr>
                        <a:t>Objectives</a:t>
                      </a:r>
                    </a:p>
                  </a:txBody>
                  <a:tcPr marL="0" marR="0" marT="34250" marB="34250">
                    <a:lnL w="28575" cap="flat" cmpd="sng">
                      <a:solidFill>
                        <a:srgbClr val="7E0407"/>
                      </a:solidFill>
                      <a:prstDash val="solid"/>
                      <a:round/>
                      <a:headEnd type="none" w="med" len="med"/>
                      <a:tailEnd type="none" w="med" len="med"/>
                    </a:lnL>
                    <a:lnR w="28575" cap="flat" cmpd="sng">
                      <a:solidFill>
                        <a:srgbClr val="7E0407"/>
                      </a:solidFill>
                      <a:prstDash val="solid"/>
                      <a:round/>
                      <a:headEnd type="none" w="med" len="med"/>
                      <a:tailEnd type="none" w="med" len="med"/>
                    </a:lnR>
                    <a:lnT w="28575" cap="flat" cmpd="sng">
                      <a:solidFill>
                        <a:srgbClr val="7E0407"/>
                      </a:solidFill>
                      <a:prstDash val="solid"/>
                      <a:round/>
                      <a:headEnd type="none" w="med" len="med"/>
                      <a:tailEnd type="none" w="med" len="med"/>
                    </a:lnT>
                    <a:lnB w="38100" cap="flat" cmpd="sng">
                      <a:solidFill>
                        <a:schemeClr val="lt1"/>
                      </a:solidFill>
                      <a:prstDash val="solid"/>
                      <a:round/>
                      <a:headEnd type="none" w="med" len="med"/>
                      <a:tailEnd type="none" w="med" len="med"/>
                    </a:lnB>
                    <a:solidFill>
                      <a:srgbClr val="002060"/>
                    </a:solidFill>
                  </a:tcPr>
                </a:tc>
                <a:tc>
                  <a:txBody>
                    <a:bodyPr/>
                    <a:lstStyle/>
                    <a:p>
                      <a:pPr marL="0" marR="0" lvl="0" indent="0" algn="l" rtl="0">
                        <a:lnSpc>
                          <a:spcPct val="100000"/>
                        </a:lnSpc>
                        <a:spcBef>
                          <a:spcPts val="0"/>
                        </a:spcBef>
                        <a:spcAft>
                          <a:spcPts val="0"/>
                        </a:spcAft>
                        <a:buClr>
                          <a:schemeClr val="lt1"/>
                        </a:buClr>
                        <a:buSzPct val="25000"/>
                        <a:buFont typeface="Arial"/>
                        <a:buNone/>
                      </a:pPr>
                      <a:r>
                        <a:rPr lang="en" sz="1200" b="1" i="0" u="none">
                          <a:solidFill>
                            <a:schemeClr val="lt1"/>
                          </a:solidFill>
                          <a:latin typeface="Arial"/>
                          <a:ea typeface="Arial"/>
                          <a:cs typeface="Arial"/>
                          <a:sym typeface="Arial"/>
                        </a:rPr>
                        <a:t>Informative Reference</a:t>
                      </a:r>
                    </a:p>
                  </a:txBody>
                  <a:tcPr marL="0" marR="0" marT="34250" marB="34250">
                    <a:lnL w="28575" cap="flat" cmpd="sng">
                      <a:solidFill>
                        <a:srgbClr val="7E0407"/>
                      </a:solidFill>
                      <a:prstDash val="solid"/>
                      <a:round/>
                      <a:headEnd type="none" w="med" len="med"/>
                      <a:tailEnd type="none" w="med" len="med"/>
                    </a:lnL>
                    <a:lnR w="28575" cap="flat" cmpd="sng">
                      <a:solidFill>
                        <a:srgbClr val="7E0407"/>
                      </a:solidFill>
                      <a:prstDash val="solid"/>
                      <a:round/>
                      <a:headEnd type="none" w="med" len="med"/>
                      <a:tailEnd type="none" w="med" len="med"/>
                    </a:lnR>
                    <a:lnT w="28575" cap="flat" cmpd="sng">
                      <a:solidFill>
                        <a:srgbClr val="7E0407"/>
                      </a:solidFill>
                      <a:prstDash val="solid"/>
                      <a:round/>
                      <a:headEnd type="none" w="med" len="med"/>
                      <a:tailEnd type="none" w="med" len="med"/>
                    </a:lnT>
                    <a:lnB w="38100" cap="flat" cmpd="sng">
                      <a:solidFill>
                        <a:schemeClr val="lt1"/>
                      </a:solidFill>
                      <a:prstDash val="solid"/>
                      <a:round/>
                      <a:headEnd type="none" w="med" len="med"/>
                      <a:tailEnd type="none" w="med" len="med"/>
                    </a:lnB>
                    <a:solidFill>
                      <a:srgbClr val="002060"/>
                    </a:solidFill>
                  </a:tcPr>
                </a:tc>
              </a:tr>
              <a:tr h="850100">
                <a:tc>
                  <a:txBody>
                    <a:bodyPr/>
                    <a:lstStyle/>
                    <a:p>
                      <a:pPr marL="127000" marR="0" lvl="0" indent="-127000" algn="l" rtl="0">
                        <a:lnSpc>
                          <a:spcPct val="100000"/>
                        </a:lnSpc>
                        <a:spcBef>
                          <a:spcPts val="0"/>
                        </a:spcBef>
                        <a:spcAft>
                          <a:spcPts val="0"/>
                        </a:spcAft>
                        <a:buClr>
                          <a:schemeClr val="dk1"/>
                        </a:buClr>
                        <a:buSzPct val="100000"/>
                        <a:buFont typeface="Arial"/>
                        <a:buChar char="•"/>
                      </a:pPr>
                      <a:r>
                        <a:rPr lang="en" sz="800" b="0" i="0" u="none">
                          <a:solidFill>
                            <a:schemeClr val="dk1"/>
                          </a:solidFill>
                          <a:latin typeface="Arial"/>
                          <a:ea typeface="Arial"/>
                          <a:cs typeface="Arial"/>
                          <a:sym typeface="Arial"/>
                        </a:rPr>
                        <a:t>Establish access to the NIST Edge Testing tool (web application).</a:t>
                      </a:r>
                    </a:p>
                    <a:p>
                      <a:pPr marL="127000" marR="0" lvl="0" indent="-127000" algn="l" rtl="0">
                        <a:lnSpc>
                          <a:spcPct val="100000"/>
                        </a:lnSpc>
                        <a:spcBef>
                          <a:spcPts val="0"/>
                        </a:spcBef>
                        <a:spcAft>
                          <a:spcPts val="0"/>
                        </a:spcAft>
                        <a:buClr>
                          <a:srgbClr val="000000"/>
                        </a:buClr>
                        <a:buSzPct val="100000"/>
                        <a:buFont typeface="Arial"/>
                        <a:buChar char="•"/>
                      </a:pPr>
                      <a:r>
                        <a:rPr lang="en" sz="800" b="0" i="0" u="none">
                          <a:solidFill>
                            <a:srgbClr val="000000"/>
                          </a:solidFill>
                          <a:latin typeface="Arial"/>
                          <a:ea typeface="Arial"/>
                          <a:cs typeface="Arial"/>
                          <a:sym typeface="Arial"/>
                        </a:rPr>
                        <a:t>Locate the Navigation options.</a:t>
                      </a:r>
                    </a:p>
                    <a:p>
                      <a:pPr marL="127000" marR="0" lvl="0" indent="-127000" algn="l" rtl="0">
                        <a:lnSpc>
                          <a:spcPct val="100000"/>
                        </a:lnSpc>
                        <a:spcBef>
                          <a:spcPts val="0"/>
                        </a:spcBef>
                        <a:spcAft>
                          <a:spcPts val="0"/>
                        </a:spcAft>
                        <a:buClr>
                          <a:srgbClr val="000000"/>
                        </a:buClr>
                        <a:buSzPct val="100000"/>
                        <a:buFont typeface="Arial"/>
                        <a:buChar char="•"/>
                      </a:pPr>
                      <a:r>
                        <a:rPr lang="en" sz="800" b="0" i="0" u="none">
                          <a:solidFill>
                            <a:srgbClr val="000000"/>
                          </a:solidFill>
                          <a:latin typeface="Arial"/>
                          <a:ea typeface="Arial"/>
                          <a:cs typeface="Arial"/>
                          <a:sym typeface="Arial"/>
                        </a:rPr>
                        <a:t>Locate relevant documentation. (Note: Plan to have your documents ready for upload)</a:t>
                      </a:r>
                    </a:p>
                  </a:txBody>
                  <a:tcPr marL="0" marR="0" marT="34250" marB="34250">
                    <a:lnL w="28575" cap="flat" cmpd="sng">
                      <a:solidFill>
                        <a:srgbClr val="7E0407"/>
                      </a:solidFill>
                      <a:prstDash val="solid"/>
                      <a:round/>
                      <a:headEnd type="none" w="med" len="med"/>
                      <a:tailEnd type="none" w="med" len="med"/>
                    </a:lnL>
                    <a:lnR w="28575" cap="flat" cmpd="sng">
                      <a:solidFill>
                        <a:srgbClr val="7E0407"/>
                      </a:solidFill>
                      <a:prstDash val="solid"/>
                      <a:round/>
                      <a:headEnd type="none" w="med" len="med"/>
                      <a:tailEnd type="none" w="med" len="med"/>
                    </a:lnR>
                    <a:lnT w="38100" cap="flat" cmpd="sng">
                      <a:solidFill>
                        <a:schemeClr val="lt1"/>
                      </a:solidFill>
                      <a:prstDash val="solid"/>
                      <a:round/>
                      <a:headEnd type="none" w="med" len="med"/>
                      <a:tailEnd type="none" w="med" len="med"/>
                    </a:lnT>
                    <a:lnB w="28575" cap="flat" cmpd="sng">
                      <a:solidFill>
                        <a:srgbClr val="7E0407"/>
                      </a:solidFill>
                      <a:prstDash val="solid"/>
                      <a:round/>
                      <a:headEnd type="none" w="med" len="med"/>
                      <a:tailEnd type="none" w="med" len="med"/>
                    </a:lnB>
                    <a:solidFill>
                      <a:srgbClr val="E7F3F4"/>
                    </a:solidFill>
                  </a:tcPr>
                </a:tc>
                <a:tc>
                  <a:txBody>
                    <a:bodyPr/>
                    <a:lstStyle/>
                    <a:p>
                      <a:pPr marL="127000" marR="0" lvl="0" indent="-127000" algn="l" rtl="0">
                        <a:lnSpc>
                          <a:spcPct val="100000"/>
                        </a:lnSpc>
                        <a:spcBef>
                          <a:spcPts val="0"/>
                        </a:spcBef>
                        <a:spcAft>
                          <a:spcPts val="0"/>
                        </a:spcAft>
                        <a:buClr>
                          <a:schemeClr val="dk1"/>
                        </a:buClr>
                        <a:buSzPct val="100000"/>
                        <a:buFont typeface="Arial"/>
                        <a:buChar char="•"/>
                      </a:pPr>
                      <a:r>
                        <a:rPr lang="en" sz="800" b="0" i="0" u="none" dirty="0">
                          <a:solidFill>
                            <a:schemeClr val="dk1"/>
                          </a:solidFill>
                          <a:latin typeface="Arial"/>
                          <a:ea typeface="Arial"/>
                          <a:cs typeface="Arial"/>
                          <a:sym typeface="Arial"/>
                        </a:rPr>
                        <a:t>The NIST  Test Suite is accessible through the following URL: </a:t>
                      </a:r>
                      <a:r>
                        <a:rPr lang="en" sz="800" b="0" i="0" u="sng" dirty="0">
                          <a:solidFill>
                            <a:schemeClr val="hlink"/>
                          </a:solidFill>
                          <a:hlinkClick r:id="rId5"/>
                        </a:rPr>
                        <a:t>https://edge.nist.gov/</a:t>
                      </a:r>
                      <a:r>
                        <a:rPr lang="en" sz="800" b="0" i="0" u="none" dirty="0">
                          <a:solidFill>
                            <a:srgbClr val="000000"/>
                          </a:solidFill>
                          <a:latin typeface="Arial"/>
                          <a:ea typeface="Arial"/>
                          <a:cs typeface="Arial"/>
                          <a:sym typeface="Arial"/>
                        </a:rPr>
                        <a:t> .</a:t>
                      </a:r>
                    </a:p>
                    <a:p>
                      <a:pPr marL="127000" marR="0" lvl="0" indent="-127000" algn="l" rtl="0">
                        <a:lnSpc>
                          <a:spcPct val="100000"/>
                        </a:lnSpc>
                        <a:spcBef>
                          <a:spcPts val="0"/>
                        </a:spcBef>
                        <a:spcAft>
                          <a:spcPts val="0"/>
                        </a:spcAft>
                        <a:buClr>
                          <a:srgbClr val="000000"/>
                        </a:buClr>
                        <a:buSzPct val="100000"/>
                        <a:buFont typeface="Arial"/>
                        <a:buChar char="•"/>
                      </a:pPr>
                      <a:r>
                        <a:rPr lang="en" sz="800" b="0" i="0" u="none" dirty="0">
                          <a:solidFill>
                            <a:srgbClr val="000000"/>
                          </a:solidFill>
                          <a:latin typeface="Arial"/>
                          <a:ea typeface="Arial"/>
                          <a:cs typeface="Arial"/>
                          <a:sym typeface="Arial"/>
                        </a:rPr>
                        <a:t>This displays the NIST </a:t>
                      </a:r>
                      <a:r>
                        <a:rPr lang="en" sz="800" b="0" i="0" u="none" dirty="0">
                          <a:solidFill>
                            <a:schemeClr val="dk1"/>
                          </a:solidFill>
                          <a:latin typeface="Arial"/>
                          <a:ea typeface="Arial"/>
                          <a:cs typeface="Arial"/>
                          <a:sym typeface="Arial"/>
                        </a:rPr>
                        <a:t>ETT Test Suite</a:t>
                      </a:r>
                      <a:r>
                        <a:rPr lang="en" sz="800" b="0" i="0" u="none" dirty="0">
                          <a:solidFill>
                            <a:srgbClr val="000000"/>
                          </a:solidFill>
                          <a:latin typeface="Arial"/>
                          <a:ea typeface="Arial"/>
                          <a:cs typeface="Arial"/>
                          <a:sym typeface="Arial"/>
                        </a:rPr>
                        <a:t>’s Welcome Screen, which shows four options, “</a:t>
                      </a:r>
                      <a:r>
                        <a:rPr lang="en" sz="800" b="1" i="0" u="none" dirty="0">
                          <a:solidFill>
                            <a:srgbClr val="000000"/>
                          </a:solidFill>
                          <a:latin typeface="Arial"/>
                          <a:ea typeface="Arial"/>
                          <a:cs typeface="Arial"/>
                          <a:sym typeface="Arial"/>
                        </a:rPr>
                        <a:t>Direct Testing</a:t>
                      </a:r>
                      <a:r>
                        <a:rPr lang="en" sz="800" b="0" i="0" u="none" dirty="0">
                          <a:solidFill>
                            <a:srgbClr val="000000"/>
                          </a:solidFill>
                          <a:latin typeface="Arial"/>
                          <a:ea typeface="Arial"/>
                          <a:cs typeface="Arial"/>
                          <a:sym typeface="Arial"/>
                        </a:rPr>
                        <a:t>”, “</a:t>
                      </a:r>
                      <a:r>
                        <a:rPr lang="en" sz="800" b="1" i="0" u="none" dirty="0">
                          <a:solidFill>
                            <a:srgbClr val="000000"/>
                          </a:solidFill>
                          <a:latin typeface="Arial"/>
                          <a:ea typeface="Arial"/>
                          <a:cs typeface="Arial"/>
                          <a:sym typeface="Arial"/>
                        </a:rPr>
                        <a:t>Message Validation</a:t>
                      </a:r>
                      <a:r>
                        <a:rPr lang="en" sz="800" b="0" i="0" u="none" dirty="0">
                          <a:solidFill>
                            <a:srgbClr val="000000"/>
                          </a:solidFill>
                          <a:latin typeface="Arial"/>
                          <a:ea typeface="Arial"/>
                          <a:cs typeface="Arial"/>
                          <a:sym typeface="Arial"/>
                        </a:rPr>
                        <a:t>,” “</a:t>
                      </a:r>
                      <a:r>
                        <a:rPr lang="en" sz="800" b="1" i="0" u="none" dirty="0">
                          <a:solidFill>
                            <a:srgbClr val="000000"/>
                          </a:solidFill>
                          <a:latin typeface="Arial"/>
                          <a:ea typeface="Arial"/>
                          <a:cs typeface="Arial"/>
                          <a:sym typeface="Arial"/>
                        </a:rPr>
                        <a:t>Edge Testing</a:t>
                      </a:r>
                      <a:r>
                        <a:rPr lang="en" sz="800" b="0" i="0" u="none" dirty="0">
                          <a:solidFill>
                            <a:srgbClr val="000000"/>
                          </a:solidFill>
                          <a:latin typeface="Arial"/>
                          <a:ea typeface="Arial"/>
                          <a:cs typeface="Arial"/>
                          <a:sym typeface="Arial"/>
                        </a:rPr>
                        <a:t>,” and “</a:t>
                      </a:r>
                      <a:r>
                        <a:rPr lang="en" sz="800" b="1" i="0" u="none" dirty="0">
                          <a:solidFill>
                            <a:srgbClr val="000000"/>
                          </a:solidFill>
                          <a:latin typeface="Arial"/>
                          <a:ea typeface="Arial"/>
                          <a:cs typeface="Arial"/>
                          <a:sym typeface="Arial"/>
                        </a:rPr>
                        <a:t>HISP Testing &amp; Delivery Notification</a:t>
                      </a:r>
                      <a:r>
                        <a:rPr lang="en" sz="800" b="0" i="0" u="none" dirty="0">
                          <a:solidFill>
                            <a:srgbClr val="000000"/>
                          </a:solidFill>
                          <a:latin typeface="Arial"/>
                          <a:ea typeface="Arial"/>
                          <a:cs typeface="Arial"/>
                          <a:sym typeface="Arial"/>
                        </a:rPr>
                        <a:t>”.</a:t>
                      </a:r>
                    </a:p>
                  </a:txBody>
                  <a:tcPr marL="0" marR="0" marT="34250" marB="34250">
                    <a:lnL w="28575" cap="flat" cmpd="sng">
                      <a:solidFill>
                        <a:srgbClr val="7E0407"/>
                      </a:solidFill>
                      <a:prstDash val="solid"/>
                      <a:round/>
                      <a:headEnd type="none" w="med" len="med"/>
                      <a:tailEnd type="none" w="med" len="med"/>
                    </a:lnL>
                    <a:lnR w="28575" cap="flat" cmpd="sng">
                      <a:solidFill>
                        <a:srgbClr val="7E0407"/>
                      </a:solidFill>
                      <a:prstDash val="solid"/>
                      <a:round/>
                      <a:headEnd type="none" w="med" len="med"/>
                      <a:tailEnd type="none" w="med" len="med"/>
                    </a:lnR>
                    <a:lnT w="38100" cap="flat" cmpd="sng">
                      <a:solidFill>
                        <a:schemeClr val="lt1"/>
                      </a:solidFill>
                      <a:prstDash val="solid"/>
                      <a:round/>
                      <a:headEnd type="none" w="med" len="med"/>
                      <a:tailEnd type="none" w="med" len="med"/>
                    </a:lnT>
                    <a:lnB w="28575" cap="flat" cmpd="sng">
                      <a:solidFill>
                        <a:srgbClr val="7E0407"/>
                      </a:solidFill>
                      <a:prstDash val="solid"/>
                      <a:round/>
                      <a:headEnd type="none" w="med" len="med"/>
                      <a:tailEnd type="none" w="med" len="med"/>
                    </a:lnB>
                    <a:solidFill>
                      <a:srgbClr val="E7F3F4"/>
                    </a:solidFill>
                  </a:tcPr>
                </a:tc>
              </a:tr>
            </a:tbl>
          </a:graphicData>
        </a:graphic>
      </p:graphicFrame>
      <p:grpSp>
        <p:nvGrpSpPr>
          <p:cNvPr id="297" name="Shape 297"/>
          <p:cNvGrpSpPr/>
          <p:nvPr/>
        </p:nvGrpSpPr>
        <p:grpSpPr>
          <a:xfrm>
            <a:off x="425643" y="2011901"/>
            <a:ext cx="2165157" cy="1550449"/>
            <a:chOff x="0" y="0"/>
            <a:chExt cx="2147483647" cy="2147483647"/>
          </a:xfrm>
        </p:grpSpPr>
        <p:sp>
          <p:nvSpPr>
            <p:cNvPr id="298" name="Shape 298"/>
            <p:cNvSpPr txBox="1"/>
            <p:nvPr/>
          </p:nvSpPr>
          <p:spPr>
            <a:xfrm>
              <a:off x="191957219" y="101767526"/>
              <a:ext cx="1720093704" cy="2045716120"/>
            </a:xfrm>
            <a:prstGeom prst="rect">
              <a:avLst/>
            </a:prstGeom>
            <a:solidFill>
              <a:srgbClr val="F2EECE"/>
            </a:solidFill>
            <a:ln w="28575" cap="flat"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The tool’s Home Page offers  Navigation to four components of the tool. The options are ‘</a:t>
              </a:r>
              <a:r>
                <a:rPr lang="en" sz="800" b="1" i="0" u="none">
                  <a:solidFill>
                    <a:schemeClr val="dk1"/>
                  </a:solidFill>
                  <a:latin typeface="Arial"/>
                  <a:ea typeface="Arial"/>
                  <a:cs typeface="Arial"/>
                  <a:sym typeface="Arial"/>
                </a:rPr>
                <a:t>Direct Testing</a:t>
              </a:r>
              <a:r>
                <a:rPr lang="en" sz="800" b="0" i="0" u="none">
                  <a:solidFill>
                    <a:schemeClr val="dk1"/>
                  </a:solidFill>
                  <a:latin typeface="Arial"/>
                  <a:ea typeface="Arial"/>
                  <a:cs typeface="Arial"/>
                  <a:sym typeface="Arial"/>
                </a:rPr>
                <a:t>’, ‘</a:t>
              </a:r>
              <a:r>
                <a:rPr lang="en" sz="800" b="1" i="0" u="none">
                  <a:solidFill>
                    <a:schemeClr val="dk1"/>
                  </a:solidFill>
                  <a:latin typeface="Arial"/>
                  <a:ea typeface="Arial"/>
                  <a:cs typeface="Arial"/>
                  <a:sym typeface="Arial"/>
                </a:rPr>
                <a:t>Message Validators</a:t>
              </a:r>
              <a:r>
                <a:rPr lang="en" sz="800" b="0" i="0" u="none">
                  <a:solidFill>
                    <a:schemeClr val="dk1"/>
                  </a:solidFill>
                  <a:latin typeface="Arial"/>
                  <a:ea typeface="Arial"/>
                  <a:cs typeface="Arial"/>
                  <a:sym typeface="Arial"/>
                </a:rPr>
                <a:t>’, ‘</a:t>
              </a:r>
              <a:r>
                <a:rPr lang="en" sz="800" b="1" i="0" u="none">
                  <a:solidFill>
                    <a:schemeClr val="dk1"/>
                  </a:solidFill>
                  <a:latin typeface="Arial"/>
                  <a:ea typeface="Arial"/>
                  <a:cs typeface="Arial"/>
                  <a:sym typeface="Arial"/>
                </a:rPr>
                <a:t>Edge Testing’,  and </a:t>
              </a:r>
              <a:r>
                <a:rPr lang="en" sz="800" b="0" i="0" u="none">
                  <a:solidFill>
                    <a:schemeClr val="dk1"/>
                  </a:solidFill>
                  <a:latin typeface="Arial"/>
                  <a:ea typeface="Arial"/>
                  <a:cs typeface="Arial"/>
                  <a:sym typeface="Arial"/>
                </a:rPr>
                <a:t>‘</a:t>
              </a:r>
              <a:r>
                <a:rPr lang="en" sz="800" b="1" i="0" u="none">
                  <a:solidFill>
                    <a:schemeClr val="dk1"/>
                  </a:solidFill>
                  <a:latin typeface="Arial"/>
                  <a:ea typeface="Arial"/>
                  <a:cs typeface="Arial"/>
                  <a:sym typeface="Arial"/>
                </a:rPr>
                <a:t>HISP Testing &amp; Delivery Notification</a:t>
              </a:r>
              <a:r>
                <a:rPr lang="en" sz="800" b="0" i="0" u="none">
                  <a:solidFill>
                    <a:schemeClr val="dk1"/>
                  </a:solidFill>
                  <a:latin typeface="Arial"/>
                  <a:ea typeface="Arial"/>
                  <a:cs typeface="Arial"/>
                  <a:sym typeface="Arial"/>
                </a:rPr>
                <a:t>:’.</a:t>
              </a:r>
            </a:p>
            <a:p>
              <a:pPr marL="0" marR="0" lvl="0" indent="0" algn="ctr" rtl="0">
                <a:lnSpc>
                  <a:spcPct val="100000"/>
                </a:lnSpc>
                <a:spcBef>
                  <a:spcPts val="0"/>
                </a:spcBef>
                <a:spcAft>
                  <a:spcPts val="0"/>
                </a:spcAft>
                <a:buClr>
                  <a:schemeClr val="dk1"/>
                </a:buClr>
                <a:buFont typeface="Arial"/>
                <a:buNone/>
              </a:pPr>
              <a:endParaRPr sz="800" b="0" i="0" u="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Each tab will direct you to the specified validation selection.</a:t>
              </a:r>
            </a:p>
          </p:txBody>
        </p:sp>
        <p:sp>
          <p:nvSpPr>
            <p:cNvPr id="299" name="Shape 299"/>
            <p:cNvSpPr/>
            <p:nvPr/>
          </p:nvSpPr>
          <p:spPr>
            <a:xfrm>
              <a:off x="0" y="0"/>
              <a:ext cx="251939298" cy="235649879"/>
            </a:xfrm>
            <a:prstGeom prst="ellipse">
              <a:avLst/>
            </a:prstGeom>
            <a:gradFill>
              <a:gsLst>
                <a:gs pos="0">
                  <a:srgbClr val="002060"/>
                </a:gs>
                <a:gs pos="50000">
                  <a:srgbClr val="262673"/>
                </a:gs>
                <a:gs pos="100000">
                  <a:srgbClr val="8FB4FF"/>
                </a:gs>
              </a:gsLst>
              <a:lin ang="16200038" scaled="0"/>
            </a:gradFill>
            <a:ln w="9525" cap="flat" cmpd="sng">
              <a:solidFill>
                <a:schemeClr val="l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0" i="0" u="none">
                  <a:solidFill>
                    <a:schemeClr val="lt1"/>
                  </a:solidFill>
                  <a:latin typeface="Arial"/>
                  <a:ea typeface="Arial"/>
                  <a:cs typeface="Arial"/>
                  <a:sym typeface="Arial"/>
                </a:rPr>
                <a:t>1</a:t>
              </a:r>
            </a:p>
          </p:txBody>
        </p:sp>
        <p:cxnSp>
          <p:nvCxnSpPr>
            <p:cNvPr id="300" name="Shape 300"/>
            <p:cNvCxnSpPr/>
            <p:nvPr/>
          </p:nvCxnSpPr>
          <p:spPr>
            <a:xfrm>
              <a:off x="1912041112" y="225888999"/>
              <a:ext cx="235442534" cy="0"/>
            </a:xfrm>
            <a:prstGeom prst="straightConnector1">
              <a:avLst/>
            </a:prstGeom>
            <a:solidFill>
              <a:schemeClr val="accent1"/>
            </a:solidFill>
            <a:ln w="28575" cap="flat" cmpd="sng">
              <a:solidFill>
                <a:srgbClr val="7F7F7F"/>
              </a:solidFill>
              <a:prstDash val="solid"/>
              <a:miter/>
              <a:headEnd type="none" w="med" len="med"/>
              <a:tailEnd type="oval" w="med" len="med"/>
            </a:ln>
          </p:spPr>
        </p:cxnSp>
      </p:gr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04"/>
        <p:cNvGrpSpPr/>
        <p:nvPr/>
      </p:nvGrpSpPr>
      <p:grpSpPr>
        <a:xfrm>
          <a:off x="0" y="0"/>
          <a:ext cx="0" cy="0"/>
          <a:chOff x="0" y="0"/>
          <a:chExt cx="0" cy="0"/>
        </a:xfrm>
      </p:grpSpPr>
      <p:sp>
        <p:nvSpPr>
          <p:cNvPr id="305" name="Shape 30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06" name="Shape 306"/>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dirty="0"/>
              <a:t>Contains:</a:t>
            </a:r>
          </a:p>
          <a:p>
            <a:pPr marL="457200" lvl="0" indent="-228600" rtl="0">
              <a:spcBef>
                <a:spcPts val="0"/>
              </a:spcBef>
            </a:pPr>
            <a:r>
              <a:rPr lang="en" dirty="0"/>
              <a:t>Direct protocol testing</a:t>
            </a:r>
          </a:p>
          <a:p>
            <a:pPr marL="914400" lvl="1" indent="-228600" rtl="0">
              <a:spcBef>
                <a:spcPts val="0"/>
              </a:spcBef>
            </a:pPr>
            <a:r>
              <a:rPr lang="en" dirty="0"/>
              <a:t>Same engine from previous TTT tooling, moved to ETT with upgraded UI and features, better validation reporting, more items checked</a:t>
            </a:r>
          </a:p>
          <a:p>
            <a:pPr marL="457200" lvl="0" indent="-228600" rtl="0">
              <a:spcBef>
                <a:spcPts val="0"/>
              </a:spcBef>
            </a:pPr>
            <a:r>
              <a:rPr lang="en" dirty="0"/>
              <a:t>Direct Edge protocol testing (for HISPs and Edge implementations)</a:t>
            </a:r>
          </a:p>
          <a:p>
            <a:pPr marL="914400" lvl="1" indent="-228600" rtl="0">
              <a:spcBef>
                <a:spcPts val="0"/>
              </a:spcBef>
            </a:pPr>
            <a:r>
              <a:rPr lang="en" dirty="0"/>
              <a:t>SMTP</a:t>
            </a:r>
          </a:p>
          <a:p>
            <a:pPr marL="914400" lvl="1" indent="-228600" rtl="0">
              <a:spcBef>
                <a:spcPts val="0"/>
              </a:spcBef>
            </a:pPr>
            <a:r>
              <a:rPr lang="en" dirty="0"/>
              <a:t>POP</a:t>
            </a:r>
          </a:p>
          <a:p>
            <a:pPr marL="914400" lvl="1" indent="-228600" rtl="0">
              <a:spcBef>
                <a:spcPts val="0"/>
              </a:spcBef>
            </a:pPr>
            <a:r>
              <a:rPr lang="en" dirty="0"/>
              <a:t>IMAP</a:t>
            </a:r>
          </a:p>
          <a:p>
            <a:pPr marL="914400" lvl="1" indent="-228600" rtl="0">
              <a:spcBef>
                <a:spcPts val="0"/>
              </a:spcBef>
            </a:pPr>
            <a:r>
              <a:rPr lang="en" dirty="0"/>
              <a:t>XDR</a:t>
            </a:r>
          </a:p>
          <a:p>
            <a:pPr marL="457200" lvl="0" indent="-228600" rtl="0">
              <a:spcBef>
                <a:spcPts val="0"/>
              </a:spcBef>
            </a:pPr>
            <a:r>
              <a:rPr lang="en" dirty="0"/>
              <a:t>MDHT (Consolidated CDA) testing</a:t>
            </a:r>
          </a:p>
          <a:p>
            <a:pPr marL="457200" lvl="0" indent="-228600" rtl="0">
              <a:spcBef>
                <a:spcPts val="0"/>
              </a:spcBef>
            </a:pPr>
            <a:r>
              <a:rPr lang="en" dirty="0"/>
              <a:t>XDM </a:t>
            </a:r>
            <a:r>
              <a:rPr lang="en" dirty="0" smtClean="0"/>
              <a:t>testing</a:t>
            </a:r>
            <a:endParaRPr lang="en" dirty="0"/>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10"/>
        <p:cNvGrpSpPr/>
        <p:nvPr/>
      </p:nvGrpSpPr>
      <p:grpSpPr>
        <a:xfrm>
          <a:off x="0" y="0"/>
          <a:ext cx="0" cy="0"/>
          <a:chOff x="0" y="0"/>
          <a:chExt cx="0" cy="0"/>
        </a:xfrm>
      </p:grpSpPr>
      <p:sp>
        <p:nvSpPr>
          <p:cNvPr id="311" name="Shape 31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12" name="Shape 312"/>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457200" lvl="0" indent="-228600" rtl="0">
              <a:spcBef>
                <a:spcPts val="0"/>
              </a:spcBef>
            </a:pPr>
            <a:r>
              <a:rPr lang="en" dirty="0"/>
              <a:t>Google Group for announcements, updates, new releases, bug fixes, discussion, etc:</a:t>
            </a:r>
          </a:p>
          <a:p>
            <a:pPr marL="914400" lvl="1" indent="-228600" rtl="0">
              <a:spcBef>
                <a:spcPts val="0"/>
              </a:spcBef>
            </a:pPr>
            <a:r>
              <a:rPr lang="en" u="sng" dirty="0">
                <a:solidFill>
                  <a:schemeClr val="hlink"/>
                </a:solidFill>
                <a:hlinkClick r:id="rId4"/>
              </a:rPr>
              <a:t>https://groups.google.com/forum/#!forum/edge-test-tool/topics</a:t>
            </a:r>
          </a:p>
          <a:p>
            <a:pPr marL="457200" lvl="0" rtl="0">
              <a:spcBef>
                <a:spcPts val="0"/>
              </a:spcBef>
              <a:buNone/>
            </a:pPr>
            <a:endParaRPr dirty="0"/>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16"/>
        <p:cNvGrpSpPr/>
        <p:nvPr/>
      </p:nvGrpSpPr>
      <p:grpSpPr>
        <a:xfrm>
          <a:off x="0" y="0"/>
          <a:ext cx="0" cy="0"/>
          <a:chOff x="0" y="0"/>
          <a:chExt cx="0" cy="0"/>
        </a:xfrm>
      </p:grpSpPr>
      <p:sp>
        <p:nvSpPr>
          <p:cNvPr id="317" name="Shape 31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18" name="Shape 318"/>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a:t>What’s old:</a:t>
            </a:r>
          </a:p>
          <a:p>
            <a:pPr marL="457200" lvl="0" indent="-228600" rtl="0">
              <a:spcBef>
                <a:spcPts val="0"/>
              </a:spcBef>
            </a:pPr>
            <a:r>
              <a:rPr lang="en"/>
              <a:t>Testing of Edge side of Direct Edge protocols</a:t>
            </a:r>
          </a:p>
          <a:p>
            <a:pPr marL="914400" lvl="1" indent="-228600" rtl="0">
              <a:spcBef>
                <a:spcPts val="0"/>
              </a:spcBef>
            </a:pPr>
            <a:r>
              <a:rPr lang="en"/>
              <a:t>SMTP</a:t>
            </a:r>
          </a:p>
          <a:p>
            <a:pPr marL="914400" lvl="1" indent="-228600" rtl="0">
              <a:spcBef>
                <a:spcPts val="0"/>
              </a:spcBef>
            </a:pPr>
            <a:r>
              <a:rPr lang="en"/>
              <a:t>XDR</a:t>
            </a:r>
          </a:p>
          <a:p>
            <a:pPr marL="914400" lvl="1" indent="-228600" rtl="0">
              <a:spcBef>
                <a:spcPts val="0"/>
              </a:spcBef>
            </a:pPr>
            <a:r>
              <a:rPr lang="en"/>
              <a:t>Could be used for testing a HISP’s implementation of Direct Edge, but no tests specific for the HISP side</a:t>
            </a:r>
          </a:p>
          <a:p>
            <a:pPr marL="457200" lvl="0" indent="-228600" rtl="0">
              <a:spcBef>
                <a:spcPts val="440"/>
              </a:spcBef>
            </a:pPr>
            <a:r>
              <a:rPr lang="en"/>
              <a:t>Direct Testing</a:t>
            </a:r>
          </a:p>
          <a:p>
            <a:pPr marL="457200" lvl="0" indent="-228600" rtl="0">
              <a:spcBef>
                <a:spcPts val="0"/>
              </a:spcBef>
            </a:pPr>
            <a:r>
              <a:rPr lang="en"/>
              <a:t>MDHT R1.1</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22"/>
        <p:cNvGrpSpPr/>
        <p:nvPr/>
      </p:nvGrpSpPr>
      <p:grpSpPr>
        <a:xfrm>
          <a:off x="0" y="0"/>
          <a:ext cx="0" cy="0"/>
          <a:chOff x="0" y="0"/>
          <a:chExt cx="0" cy="0"/>
        </a:xfrm>
      </p:grpSpPr>
      <p:sp>
        <p:nvSpPr>
          <p:cNvPr id="323" name="Shape 32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24" name="Shape 324"/>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a:t>What’s new:</a:t>
            </a:r>
          </a:p>
          <a:p>
            <a:pPr marL="457200" lvl="0" indent="-342900" rtl="0">
              <a:spcBef>
                <a:spcPts val="0"/>
              </a:spcBef>
              <a:buSzPct val="100000"/>
            </a:pPr>
            <a:r>
              <a:rPr lang="en" sz="1800"/>
              <a:t>More comprehensive negative testing</a:t>
            </a:r>
          </a:p>
          <a:p>
            <a:pPr marL="457200" lvl="0" indent="-228600" rtl="0">
              <a:spcBef>
                <a:spcPts val="0"/>
              </a:spcBef>
            </a:pPr>
            <a:r>
              <a:rPr lang="en" sz="1800"/>
              <a:t>More enforcement of items that had not previously checked in Direct/MDN</a:t>
            </a:r>
          </a:p>
          <a:p>
            <a:pPr marL="914400" lvl="1" indent="-228600" rtl="0">
              <a:spcBef>
                <a:spcPts val="0"/>
              </a:spcBef>
            </a:pPr>
            <a:r>
              <a:rPr lang="en"/>
              <a:t>Correct RFC 822 headers, including correct use of new lines and whitespace.</a:t>
            </a:r>
          </a:p>
          <a:p>
            <a:pPr marL="914400" lvl="1" indent="-228600" rtl="0">
              <a:spcBef>
                <a:spcPts val="0"/>
              </a:spcBef>
            </a:pPr>
            <a:r>
              <a:rPr lang="en"/>
              <a:t>Flagging unwrapped messages</a:t>
            </a:r>
          </a:p>
          <a:p>
            <a:pPr marL="914400" lvl="1" indent="-228600" rtl="0">
              <a:spcBef>
                <a:spcPts val="0"/>
              </a:spcBef>
            </a:pPr>
            <a:r>
              <a:rPr lang="en"/>
              <a:t>Ability to send unexpected MDN (i.e. sending a Displayed rather than Processed to check SUT for correct behavior)</a:t>
            </a:r>
          </a:p>
          <a:p>
            <a:pPr marL="914400" lvl="1" indent="-228600" rtl="0">
              <a:spcBef>
                <a:spcPts val="0"/>
              </a:spcBef>
            </a:pPr>
            <a:r>
              <a:rPr lang="en"/>
              <a:t>etc.</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28"/>
        <p:cNvGrpSpPr/>
        <p:nvPr/>
      </p:nvGrpSpPr>
      <p:grpSpPr>
        <a:xfrm>
          <a:off x="0" y="0"/>
          <a:ext cx="0" cy="0"/>
          <a:chOff x="0" y="0"/>
          <a:chExt cx="0" cy="0"/>
        </a:xfrm>
      </p:grpSpPr>
      <p:sp>
        <p:nvSpPr>
          <p:cNvPr id="329" name="Shape 32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30" name="Shape 330"/>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a:t>What’s new:</a:t>
            </a:r>
          </a:p>
          <a:p>
            <a:pPr marL="457200" lvl="0" indent="-228600" rtl="0">
              <a:spcBef>
                <a:spcPts val="0"/>
              </a:spcBef>
            </a:pPr>
            <a:r>
              <a:rPr lang="en"/>
              <a:t>More comprehensive negative testing</a:t>
            </a:r>
          </a:p>
          <a:p>
            <a:pPr marL="914400" lvl="1" indent="-228600" rtl="0">
              <a:spcBef>
                <a:spcPts val="0"/>
              </a:spcBef>
            </a:pPr>
            <a:r>
              <a:rPr lang="en"/>
              <a:t>Edge/C-CDA Testing</a:t>
            </a:r>
          </a:p>
          <a:p>
            <a:pPr marL="1371600" lvl="2" indent="-228600" rtl="0">
              <a:spcBef>
                <a:spcPts val="0"/>
              </a:spcBef>
            </a:pPr>
            <a:r>
              <a:rPr lang="en"/>
              <a:t>Ability to send more varied MIME/types (text/xml, application/xml, application/zip, application/octet-stream)</a:t>
            </a:r>
          </a:p>
          <a:p>
            <a:pPr marL="1371600" lvl="2" indent="-228600" rtl="0">
              <a:spcBef>
                <a:spcPts val="0"/>
              </a:spcBef>
            </a:pPr>
            <a:r>
              <a:rPr lang="en"/>
              <a:t>Multiple attachments in one transaction</a:t>
            </a:r>
          </a:p>
          <a:p>
            <a:pPr marL="1371600" lvl="2" indent="-228600" rtl="0">
              <a:spcBef>
                <a:spcPts val="0"/>
              </a:spcBef>
            </a:pPr>
            <a:r>
              <a:rPr lang="en"/>
              <a:t>Missing/malformed stylesheets</a:t>
            </a:r>
          </a:p>
          <a:p>
            <a:pPr marL="1371600" lvl="2" indent="-228600" rtl="0">
              <a:spcBef>
                <a:spcPts val="0"/>
              </a:spcBef>
            </a:pPr>
            <a:r>
              <a:rPr lang="en"/>
              <a:t>Sending invalid XDM packages</a:t>
            </a:r>
          </a:p>
          <a:p>
            <a:pPr marL="1371600" lvl="2" indent="-228600" rtl="0">
              <a:spcBef>
                <a:spcPts val="0"/>
              </a:spcBef>
            </a:pPr>
            <a:r>
              <a:rPr lang="en"/>
              <a:t>etc.</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ETT (Edge Test Tool) – Usage Context </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3</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2344567" y="119338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Source HISP</a:t>
            </a:r>
            <a:endParaRPr lang="en-US" dirty="0">
              <a:solidFill>
                <a:schemeClr val="tx1"/>
              </a:solidFill>
            </a:endParaRPr>
          </a:p>
        </p:txBody>
      </p:sp>
      <p:sp>
        <p:nvSpPr>
          <p:cNvPr id="6" name="Rectangle 5"/>
          <p:cNvSpPr/>
          <p:nvPr/>
        </p:nvSpPr>
        <p:spPr>
          <a:xfrm>
            <a:off x="5486400" y="1193380"/>
            <a:ext cx="1143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Destination HISP</a:t>
            </a:r>
            <a:endParaRPr lang="en-US" dirty="0">
              <a:solidFill>
                <a:schemeClr val="tx1"/>
              </a:solidFill>
            </a:endParaRPr>
          </a:p>
        </p:txBody>
      </p:sp>
      <p:sp>
        <p:nvSpPr>
          <p:cNvPr id="7" name="Rectangle 6"/>
          <p:cNvSpPr/>
          <p:nvPr/>
        </p:nvSpPr>
        <p:spPr>
          <a:xfrm>
            <a:off x="76200" y="120015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Source Edge</a:t>
            </a:r>
            <a:endParaRPr lang="en-US" dirty="0">
              <a:solidFill>
                <a:schemeClr val="tx1"/>
              </a:solidFill>
            </a:endParaRPr>
          </a:p>
        </p:txBody>
      </p:sp>
      <p:sp>
        <p:nvSpPr>
          <p:cNvPr id="8" name="Rectangle 7"/>
          <p:cNvSpPr/>
          <p:nvPr/>
        </p:nvSpPr>
        <p:spPr>
          <a:xfrm>
            <a:off x="7848600" y="1200150"/>
            <a:ext cx="1143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Destination Edge</a:t>
            </a:r>
            <a:endParaRPr lang="en-US" dirty="0">
              <a:solidFill>
                <a:schemeClr val="tx1"/>
              </a:solidFill>
            </a:endParaRPr>
          </a:p>
        </p:txBody>
      </p:sp>
      <p:cxnSp>
        <p:nvCxnSpPr>
          <p:cNvPr id="4" name="Straight Arrow Connector 3"/>
          <p:cNvCxnSpPr/>
          <p:nvPr/>
        </p:nvCxnSpPr>
        <p:spPr>
          <a:xfrm>
            <a:off x="3581400" y="126958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581400" y="158115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295400" y="1269580"/>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705600" y="1261236"/>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257300" y="1504950"/>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743700" y="1488417"/>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54919" y="2647950"/>
            <a:ext cx="3048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9577" y="2182176"/>
            <a:ext cx="830677" cy="307777"/>
          </a:xfrm>
          <a:prstGeom prst="rect">
            <a:avLst/>
          </a:prstGeom>
          <a:noFill/>
        </p:spPr>
        <p:txBody>
          <a:bodyPr wrap="none" rtlCol="0">
            <a:spAutoFit/>
          </a:bodyPr>
          <a:lstStyle/>
          <a:p>
            <a:r>
              <a:rPr lang="en-US" dirty="0" smtClean="0"/>
              <a:t>Legend:</a:t>
            </a:r>
            <a:endParaRPr lang="en-US" dirty="0"/>
          </a:p>
        </p:txBody>
      </p:sp>
      <p:sp>
        <p:nvSpPr>
          <p:cNvPr id="22" name="TextBox 21"/>
          <p:cNvSpPr txBox="1"/>
          <p:nvPr/>
        </p:nvSpPr>
        <p:spPr>
          <a:xfrm>
            <a:off x="635452" y="2483898"/>
            <a:ext cx="3250748" cy="430887"/>
          </a:xfrm>
          <a:prstGeom prst="rect">
            <a:avLst/>
          </a:prstGeom>
          <a:noFill/>
        </p:spPr>
        <p:txBody>
          <a:bodyPr wrap="square" rtlCol="0">
            <a:spAutoFit/>
          </a:bodyPr>
          <a:lstStyle/>
          <a:p>
            <a:r>
              <a:rPr lang="en-US" sz="1100" dirty="0" smtClean="0"/>
              <a:t>HISP is sending messages to HISP </a:t>
            </a:r>
          </a:p>
          <a:p>
            <a:pPr marL="171450" indent="-171450">
              <a:buFont typeface="Arial" panose="020B0604020202020204" pitchFamily="34" charset="0"/>
              <a:buChar char="•"/>
            </a:pPr>
            <a:r>
              <a:rPr lang="en-US" sz="1100" dirty="0" smtClean="0"/>
              <a:t>Direct Applicability Statement </a:t>
            </a:r>
            <a:endParaRPr lang="en-US" sz="1100" dirty="0"/>
          </a:p>
        </p:txBody>
      </p:sp>
      <p:cxnSp>
        <p:nvCxnSpPr>
          <p:cNvPr id="23" name="Straight Arrow Connector 22"/>
          <p:cNvCxnSpPr/>
          <p:nvPr/>
        </p:nvCxnSpPr>
        <p:spPr>
          <a:xfrm>
            <a:off x="154919" y="3181350"/>
            <a:ext cx="3048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09600" y="3070882"/>
            <a:ext cx="3429000" cy="430887"/>
          </a:xfrm>
          <a:prstGeom prst="rect">
            <a:avLst/>
          </a:prstGeom>
          <a:noFill/>
        </p:spPr>
        <p:txBody>
          <a:bodyPr wrap="square" rtlCol="0">
            <a:spAutoFit/>
          </a:bodyPr>
          <a:lstStyle/>
          <a:p>
            <a:r>
              <a:rPr lang="en-US" sz="1100" dirty="0" smtClean="0"/>
              <a:t>Edge system is sending messages to a HISP</a:t>
            </a:r>
          </a:p>
          <a:p>
            <a:pPr marL="171450" indent="-171450">
              <a:buFont typeface="Arial" panose="020B0604020202020204" pitchFamily="34" charset="0"/>
              <a:buChar char="•"/>
            </a:pPr>
            <a:r>
              <a:rPr lang="en-US" sz="1100" dirty="0" smtClean="0"/>
              <a:t>SMTP protocol or XDR protocol </a:t>
            </a:r>
            <a:endParaRPr lang="en-US" sz="1100" dirty="0"/>
          </a:p>
        </p:txBody>
      </p:sp>
      <p:cxnSp>
        <p:nvCxnSpPr>
          <p:cNvPr id="26" name="Straight Arrow Connector 25"/>
          <p:cNvCxnSpPr/>
          <p:nvPr/>
        </p:nvCxnSpPr>
        <p:spPr>
          <a:xfrm>
            <a:off x="152400" y="3790950"/>
            <a:ext cx="3048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9600" y="3681740"/>
            <a:ext cx="3200400" cy="430887"/>
          </a:xfrm>
          <a:prstGeom prst="rect">
            <a:avLst/>
          </a:prstGeom>
          <a:noFill/>
        </p:spPr>
        <p:txBody>
          <a:bodyPr wrap="square" rtlCol="0">
            <a:spAutoFit/>
          </a:bodyPr>
          <a:lstStyle/>
          <a:p>
            <a:r>
              <a:rPr lang="en-US" sz="1100" dirty="0" smtClean="0"/>
              <a:t>HISP is sending messages to an Edge system</a:t>
            </a:r>
          </a:p>
          <a:p>
            <a:pPr marL="171450" indent="-171450">
              <a:buFont typeface="Arial" panose="020B0604020202020204" pitchFamily="34" charset="0"/>
              <a:buChar char="•"/>
            </a:pPr>
            <a:r>
              <a:rPr lang="en-US" sz="1100" dirty="0" smtClean="0"/>
              <a:t>XDR, IMAP4, POP3, or SMTP</a:t>
            </a:r>
            <a:endParaRPr lang="en-US" sz="1100" dirty="0"/>
          </a:p>
        </p:txBody>
      </p:sp>
      <p:sp>
        <p:nvSpPr>
          <p:cNvPr id="29" name="TextBox 28"/>
          <p:cNvSpPr txBox="1"/>
          <p:nvPr/>
        </p:nvSpPr>
        <p:spPr>
          <a:xfrm>
            <a:off x="4648200" y="2986243"/>
            <a:ext cx="4850948" cy="600164"/>
          </a:xfrm>
          <a:prstGeom prst="rect">
            <a:avLst/>
          </a:prstGeom>
          <a:noFill/>
        </p:spPr>
        <p:txBody>
          <a:bodyPr wrap="square" rtlCol="0">
            <a:spAutoFit/>
          </a:bodyPr>
          <a:lstStyle/>
          <a:p>
            <a:r>
              <a:rPr lang="en-US" sz="1100" dirty="0" smtClean="0"/>
              <a:t>HISP has to translate from Edge Protocol to Direct before sending to another HISP and </a:t>
            </a:r>
            <a:r>
              <a:rPr lang="en-US" sz="1100" dirty="0" smtClean="0"/>
              <a:t>vice versa</a:t>
            </a:r>
            <a:endParaRPr lang="en-US" sz="1100" dirty="0" smtClean="0"/>
          </a:p>
          <a:p>
            <a:pPr marL="171450" indent="-171450">
              <a:buFont typeface="Arial" panose="020B0604020202020204" pitchFamily="34" charset="0"/>
              <a:buChar char="•"/>
            </a:pPr>
            <a:r>
              <a:rPr lang="en-US" sz="1100" dirty="0" smtClean="0"/>
              <a:t>XDR/XDM for Direct specifies translation</a:t>
            </a:r>
            <a:endParaRPr lang="en-US" sz="1100" dirty="0"/>
          </a:p>
        </p:txBody>
      </p:sp>
      <p:sp>
        <p:nvSpPr>
          <p:cNvPr id="21" name="Oval 20"/>
          <p:cNvSpPr/>
          <p:nvPr/>
        </p:nvSpPr>
        <p:spPr>
          <a:xfrm>
            <a:off x="2273074" y="1079080"/>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546737" y="1059400"/>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489337" y="3028950"/>
            <a:ext cx="158863" cy="304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124200" y="128800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5" name="Oval 34"/>
          <p:cNvSpPr/>
          <p:nvPr/>
        </p:nvSpPr>
        <p:spPr>
          <a:xfrm>
            <a:off x="914400" y="130768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6" name="Oval 35"/>
          <p:cNvSpPr/>
          <p:nvPr/>
        </p:nvSpPr>
        <p:spPr>
          <a:xfrm>
            <a:off x="5181600" y="131508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7" name="Oval 36"/>
          <p:cNvSpPr/>
          <p:nvPr/>
        </p:nvSpPr>
        <p:spPr>
          <a:xfrm>
            <a:off x="7543800" y="130768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8" name="Oval 37"/>
          <p:cNvSpPr/>
          <p:nvPr/>
        </p:nvSpPr>
        <p:spPr>
          <a:xfrm>
            <a:off x="109577" y="4264939"/>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9" name="TextBox 38"/>
          <p:cNvSpPr txBox="1"/>
          <p:nvPr/>
        </p:nvSpPr>
        <p:spPr>
          <a:xfrm>
            <a:off x="643009" y="4210334"/>
            <a:ext cx="4850948" cy="261610"/>
          </a:xfrm>
          <a:prstGeom prst="rect">
            <a:avLst/>
          </a:prstGeom>
          <a:noFill/>
        </p:spPr>
        <p:txBody>
          <a:bodyPr wrap="square" rtlCol="0">
            <a:spAutoFit/>
          </a:bodyPr>
          <a:lstStyle/>
          <a:p>
            <a:r>
              <a:rPr lang="en-US" sz="1100" dirty="0" smtClean="0"/>
              <a:t>End to End Message Tracking across all the different protocols</a:t>
            </a:r>
            <a:endParaRPr lang="en-US" sz="1100" dirty="0"/>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ppt_x"/>
                                          </p:val>
                                        </p:tav>
                                        <p:tav tm="100000">
                                          <p:val>
                                            <p:strVal val="#ppt_x"/>
                                          </p:val>
                                        </p:tav>
                                      </p:tavLst>
                                    </p:anim>
                                    <p:anim calcmode="lin" valueType="num">
                                      <p:cBhvr additive="base">
                                        <p:cTn id="8"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500" fill="hold"/>
                                        <p:tgtEl>
                                          <p:spTgt spid="15"/>
                                        </p:tgtEl>
                                        <p:attrNameLst>
                                          <p:attrName>ppt_x</p:attrName>
                                        </p:attrNameLst>
                                      </p:cBhvr>
                                      <p:tavLst>
                                        <p:tav tm="0">
                                          <p:val>
                                            <p:strVal val="#ppt_x"/>
                                          </p:val>
                                        </p:tav>
                                        <p:tav tm="100000">
                                          <p:val>
                                            <p:strVal val="#ppt_x"/>
                                          </p:val>
                                        </p:tav>
                                      </p:tavLst>
                                    </p:anim>
                                    <p:anim calcmode="lin" valueType="num">
                                      <p:cBhvr additive="base">
                                        <p:cTn id="8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anim calcmode="lin" valueType="num">
                                      <p:cBhvr additive="base">
                                        <p:cTn id="85" dur="500" fill="hold"/>
                                        <p:tgtEl>
                                          <p:spTgt spid="32"/>
                                        </p:tgtEl>
                                        <p:attrNameLst>
                                          <p:attrName>ppt_x</p:attrName>
                                        </p:attrNameLst>
                                      </p:cBhvr>
                                      <p:tavLst>
                                        <p:tav tm="0">
                                          <p:val>
                                            <p:strVal val="#ppt_x"/>
                                          </p:val>
                                        </p:tav>
                                        <p:tav tm="100000">
                                          <p:val>
                                            <p:strVal val="#ppt_x"/>
                                          </p:val>
                                        </p:tav>
                                      </p:tavLst>
                                    </p:anim>
                                    <p:anim calcmode="lin" valueType="num">
                                      <p:cBhvr additive="base">
                                        <p:cTn id="86" dur="500" fill="hold"/>
                                        <p:tgtEl>
                                          <p:spTgt spid="3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additive="base">
                                        <p:cTn id="93" dur="500" fill="hold"/>
                                        <p:tgtEl>
                                          <p:spTgt spid="31"/>
                                        </p:tgtEl>
                                        <p:attrNameLst>
                                          <p:attrName>ppt_x</p:attrName>
                                        </p:attrNameLst>
                                      </p:cBhvr>
                                      <p:tavLst>
                                        <p:tav tm="0">
                                          <p:val>
                                            <p:strVal val="#ppt_x"/>
                                          </p:val>
                                        </p:tav>
                                        <p:tav tm="100000">
                                          <p:val>
                                            <p:strVal val="#ppt_x"/>
                                          </p:val>
                                        </p:tav>
                                      </p:tavLst>
                                    </p:anim>
                                    <p:anim calcmode="lin" valueType="num">
                                      <p:cBhvr additive="base">
                                        <p:cTn id="94" dur="500" fill="hold"/>
                                        <p:tgtEl>
                                          <p:spTgt spid="3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additive="base">
                                        <p:cTn id="107" dur="500" fill="hold"/>
                                        <p:tgtEl>
                                          <p:spTgt spid="38"/>
                                        </p:tgtEl>
                                        <p:attrNameLst>
                                          <p:attrName>ppt_x</p:attrName>
                                        </p:attrNameLst>
                                      </p:cBhvr>
                                      <p:tavLst>
                                        <p:tav tm="0">
                                          <p:val>
                                            <p:strVal val="#ppt_x"/>
                                          </p:val>
                                        </p:tav>
                                        <p:tav tm="100000">
                                          <p:val>
                                            <p:strVal val="#ppt_x"/>
                                          </p:val>
                                        </p:tav>
                                      </p:tavLst>
                                    </p:anim>
                                    <p:anim calcmode="lin" valueType="num">
                                      <p:cBhvr additive="base">
                                        <p:cTn id="108" dur="500" fill="hold"/>
                                        <p:tgtEl>
                                          <p:spTgt spid="3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 calcmode="lin" valueType="num">
                                      <p:cBhvr additive="base">
                                        <p:cTn id="111" dur="500" fill="hold"/>
                                        <p:tgtEl>
                                          <p:spTgt spid="35"/>
                                        </p:tgtEl>
                                        <p:attrNameLst>
                                          <p:attrName>ppt_x</p:attrName>
                                        </p:attrNameLst>
                                      </p:cBhvr>
                                      <p:tavLst>
                                        <p:tav tm="0">
                                          <p:val>
                                            <p:strVal val="#ppt_x"/>
                                          </p:val>
                                        </p:tav>
                                        <p:tav tm="100000">
                                          <p:val>
                                            <p:strVal val="#ppt_x"/>
                                          </p:val>
                                        </p:tav>
                                      </p:tavLst>
                                    </p:anim>
                                    <p:anim calcmode="lin" valueType="num">
                                      <p:cBhvr additive="base">
                                        <p:cTn id="112" dur="500" fill="hold"/>
                                        <p:tgtEl>
                                          <p:spTgt spid="3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24"/>
                                        </p:tgtEl>
                                        <p:attrNameLst>
                                          <p:attrName>style.visibility</p:attrName>
                                        </p:attrNameLst>
                                      </p:cBhvr>
                                      <p:to>
                                        <p:strVal val="visible"/>
                                      </p:to>
                                    </p:set>
                                    <p:anim calcmode="lin" valueType="num">
                                      <p:cBhvr additive="base">
                                        <p:cTn id="115" dur="500" fill="hold"/>
                                        <p:tgtEl>
                                          <p:spTgt spid="24"/>
                                        </p:tgtEl>
                                        <p:attrNameLst>
                                          <p:attrName>ppt_x</p:attrName>
                                        </p:attrNameLst>
                                      </p:cBhvr>
                                      <p:tavLst>
                                        <p:tav tm="0">
                                          <p:val>
                                            <p:strVal val="#ppt_x"/>
                                          </p:val>
                                        </p:tav>
                                        <p:tav tm="100000">
                                          <p:val>
                                            <p:strVal val="#ppt_x"/>
                                          </p:val>
                                        </p:tav>
                                      </p:tavLst>
                                    </p:anim>
                                    <p:anim calcmode="lin" valueType="num">
                                      <p:cBhvr additive="base">
                                        <p:cTn id="116" dur="500" fill="hold"/>
                                        <p:tgtEl>
                                          <p:spTgt spid="24"/>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anim calcmode="lin" valueType="num">
                                      <p:cBhvr additive="base">
                                        <p:cTn id="119" dur="500" fill="hold"/>
                                        <p:tgtEl>
                                          <p:spTgt spid="36"/>
                                        </p:tgtEl>
                                        <p:attrNameLst>
                                          <p:attrName>ppt_x</p:attrName>
                                        </p:attrNameLst>
                                      </p:cBhvr>
                                      <p:tavLst>
                                        <p:tav tm="0">
                                          <p:val>
                                            <p:strVal val="#ppt_x"/>
                                          </p:val>
                                        </p:tav>
                                        <p:tav tm="100000">
                                          <p:val>
                                            <p:strVal val="#ppt_x"/>
                                          </p:val>
                                        </p:tav>
                                      </p:tavLst>
                                    </p:anim>
                                    <p:anim calcmode="lin" valueType="num">
                                      <p:cBhvr additive="base">
                                        <p:cTn id="120" dur="500" fill="hold"/>
                                        <p:tgtEl>
                                          <p:spTgt spid="36"/>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7"/>
                                        </p:tgtEl>
                                        <p:attrNameLst>
                                          <p:attrName>style.visibility</p:attrName>
                                        </p:attrNameLst>
                                      </p:cBhvr>
                                      <p:to>
                                        <p:strVal val="visible"/>
                                      </p:to>
                                    </p:set>
                                    <p:anim calcmode="lin" valueType="num">
                                      <p:cBhvr additive="base">
                                        <p:cTn id="123" dur="500" fill="hold"/>
                                        <p:tgtEl>
                                          <p:spTgt spid="37"/>
                                        </p:tgtEl>
                                        <p:attrNameLst>
                                          <p:attrName>ppt_x</p:attrName>
                                        </p:attrNameLst>
                                      </p:cBhvr>
                                      <p:tavLst>
                                        <p:tav tm="0">
                                          <p:val>
                                            <p:strVal val="#ppt_x"/>
                                          </p:val>
                                        </p:tav>
                                        <p:tav tm="100000">
                                          <p:val>
                                            <p:strVal val="#ppt_x"/>
                                          </p:val>
                                        </p:tav>
                                      </p:tavLst>
                                    </p:anim>
                                    <p:anim calcmode="lin" valueType="num">
                                      <p:cBhvr additive="base">
                                        <p:cTn id="12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 grpId="0" animBg="1"/>
      <p:bldP spid="6" grpId="0" animBg="1"/>
      <p:bldP spid="7" grpId="0" animBg="1"/>
      <p:bldP spid="8" grpId="0" animBg="1"/>
      <p:bldP spid="15" grpId="0"/>
      <p:bldP spid="22" grpId="0"/>
      <p:bldP spid="25" grpId="0"/>
      <p:bldP spid="28" grpId="0"/>
      <p:bldP spid="29" grpId="0"/>
      <p:bldP spid="21" grpId="0" animBg="1"/>
      <p:bldP spid="31" grpId="0" animBg="1"/>
      <p:bldP spid="32" grpId="0" animBg="1"/>
      <p:bldP spid="24" grpId="0" animBg="1"/>
      <p:bldP spid="35" grpId="0" animBg="1"/>
      <p:bldP spid="36" grpId="0" animBg="1"/>
      <p:bldP spid="37" grpId="0" animBg="1"/>
      <p:bldP spid="38" grpId="0" animBg="1"/>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34"/>
        <p:cNvGrpSpPr/>
        <p:nvPr/>
      </p:nvGrpSpPr>
      <p:grpSpPr>
        <a:xfrm>
          <a:off x="0" y="0"/>
          <a:ext cx="0" cy="0"/>
          <a:chOff x="0" y="0"/>
          <a:chExt cx="0" cy="0"/>
        </a:xfrm>
      </p:grpSpPr>
      <p:sp>
        <p:nvSpPr>
          <p:cNvPr id="335" name="Shape 33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36" name="Shape 336"/>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a:t>What’s new (con’t):</a:t>
            </a:r>
          </a:p>
          <a:p>
            <a:pPr marL="457200" lvl="0" indent="-228600" rtl="0">
              <a:spcBef>
                <a:spcPts val="0"/>
              </a:spcBef>
            </a:pPr>
            <a:r>
              <a:rPr lang="en"/>
              <a:t>Testing of HISP side of Edge Protocols</a:t>
            </a:r>
          </a:p>
          <a:p>
            <a:pPr marL="914400" lvl="1" indent="-228600" rtl="0">
              <a:spcBef>
                <a:spcPts val="0"/>
              </a:spcBef>
            </a:pPr>
            <a:r>
              <a:rPr lang="en"/>
              <a:t>Basic HISP side testing existed in previous version, but many more additional test cases have been added.  (Message Tracking.)</a:t>
            </a:r>
          </a:p>
          <a:p>
            <a:pPr marL="457200" lvl="0" indent="-228600" rtl="0">
              <a:spcBef>
                <a:spcPts val="0"/>
              </a:spcBef>
            </a:pPr>
            <a:r>
              <a:rPr lang="en"/>
              <a:t>MDHT R2.1</a:t>
            </a:r>
          </a:p>
          <a:p>
            <a:pPr marL="914400" lvl="1" indent="-228600" rtl="0">
              <a:spcBef>
                <a:spcPts val="0"/>
              </a:spcBef>
            </a:pPr>
            <a:r>
              <a:rPr lang="en"/>
              <a:t>Many more document types</a:t>
            </a:r>
          </a:p>
          <a:p>
            <a:pPr marL="0" lvl="0" indent="0" rtl="0">
              <a:spcBef>
                <a:spcPts val="0"/>
              </a:spcBef>
              <a:buNone/>
            </a:pPr>
            <a:endParaRP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40"/>
        <p:cNvGrpSpPr/>
        <p:nvPr/>
      </p:nvGrpSpPr>
      <p:grpSpPr>
        <a:xfrm>
          <a:off x="0" y="0"/>
          <a:ext cx="0" cy="0"/>
          <a:chOff x="0" y="0"/>
          <a:chExt cx="0" cy="0"/>
        </a:xfrm>
      </p:grpSpPr>
      <p:sp>
        <p:nvSpPr>
          <p:cNvPr id="341" name="Shape 34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42" name="Shape 342"/>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0" lvl="0" indent="0" rtl="0">
              <a:spcBef>
                <a:spcPts val="0"/>
              </a:spcBef>
              <a:buNone/>
            </a:pPr>
            <a:r>
              <a:rPr lang="en"/>
              <a:t>What’s new (cont’d):</a:t>
            </a:r>
          </a:p>
          <a:p>
            <a:pPr marL="457200" marR="0" lvl="0" indent="-228600" algn="l" rtl="0">
              <a:lnSpc>
                <a:spcPct val="100000"/>
              </a:lnSpc>
              <a:spcBef>
                <a:spcPts val="360"/>
              </a:spcBef>
              <a:spcAft>
                <a:spcPts val="0"/>
              </a:spcAft>
            </a:pPr>
            <a:r>
              <a:rPr lang="en"/>
              <a:t>Testing of Message Delivery functions based on:</a:t>
            </a:r>
          </a:p>
          <a:p>
            <a:pPr marL="914400" lvl="1" indent="-228600" rtl="0">
              <a:spcBef>
                <a:spcPts val="0"/>
              </a:spcBef>
            </a:pPr>
            <a:r>
              <a:rPr lang="en"/>
              <a:t>Message Tracking Using Processed MDN</a:t>
            </a:r>
          </a:p>
          <a:p>
            <a:pPr marL="914400" lvl="1" indent="-228600" rtl="0">
              <a:spcBef>
                <a:spcPts val="0"/>
              </a:spcBef>
            </a:pPr>
            <a:r>
              <a:rPr lang="en"/>
              <a:t>Implementation Guide for Delivery Notification</a:t>
            </a:r>
          </a:p>
          <a:p>
            <a:pPr marL="457200" lvl="0" indent="-228600" rtl="0">
              <a:spcBef>
                <a:spcPts val="0"/>
              </a:spcBef>
            </a:pPr>
            <a:r>
              <a:rPr lang="en"/>
              <a:t>For both Edge testing and HISP testing additional optional Direct Edge protocols added</a:t>
            </a:r>
          </a:p>
          <a:p>
            <a:pPr marL="914400" lvl="1" indent="-228600" rtl="0">
              <a:spcBef>
                <a:spcPts val="0"/>
              </a:spcBef>
            </a:pPr>
            <a:r>
              <a:rPr lang="en"/>
              <a:t>POP</a:t>
            </a:r>
          </a:p>
          <a:p>
            <a:pPr marL="914400" lvl="1" indent="-228600" rtl="0">
              <a:spcBef>
                <a:spcPts val="0"/>
              </a:spcBef>
            </a:pPr>
            <a:r>
              <a:rPr lang="en"/>
              <a:t>IMAP</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46"/>
        <p:cNvGrpSpPr/>
        <p:nvPr/>
      </p:nvGrpSpPr>
      <p:grpSpPr>
        <a:xfrm>
          <a:off x="0" y="0"/>
          <a:ext cx="0" cy="0"/>
          <a:chOff x="0" y="0"/>
          <a:chExt cx="0" cy="0"/>
        </a:xfrm>
      </p:grpSpPr>
      <p:sp>
        <p:nvSpPr>
          <p:cNvPr id="347" name="Shape 34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348" name="Shape 348"/>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457200" lvl="0" rtl="0">
              <a:spcBef>
                <a:spcPts val="0"/>
              </a:spcBef>
              <a:buNone/>
            </a:pPr>
            <a:r>
              <a:rPr lang="en"/>
              <a:t>ETT Components</a:t>
            </a:r>
          </a:p>
          <a:p>
            <a:pPr marL="914400" lvl="0" indent="-228600" rtl="0">
              <a:spcBef>
                <a:spcPts val="0"/>
              </a:spcBef>
            </a:pPr>
            <a:r>
              <a:rPr lang="en"/>
              <a:t>Main ETT deployment</a:t>
            </a:r>
          </a:p>
          <a:p>
            <a:pPr marL="1371600" lvl="1" indent="-228600" rtl="0">
              <a:spcBef>
                <a:spcPts val="0"/>
              </a:spcBef>
            </a:pPr>
            <a:r>
              <a:rPr lang="en"/>
              <a:t>Java Spring Boot component (contains Tomcat)</a:t>
            </a:r>
          </a:p>
          <a:p>
            <a:pPr marL="1371600" lvl="1" indent="-228600" rtl="0">
              <a:spcBef>
                <a:spcPts val="0"/>
              </a:spcBef>
            </a:pPr>
            <a:r>
              <a:rPr lang="en"/>
              <a:t>mySQL database</a:t>
            </a:r>
          </a:p>
          <a:p>
            <a:pPr marL="1371600" lvl="1" indent="-228600" rtl="0">
              <a:spcBef>
                <a:spcPts val="0"/>
              </a:spcBef>
            </a:pPr>
            <a:r>
              <a:rPr lang="en"/>
              <a:t>Apache James (mail server)</a:t>
            </a:r>
          </a:p>
          <a:p>
            <a:pPr marL="914400" lvl="0" indent="-228600" rtl="0">
              <a:spcBef>
                <a:spcPts val="0"/>
              </a:spcBef>
            </a:pPr>
            <a:r>
              <a:rPr lang="en"/>
              <a:t>MDHT component (Consolidated CDA validation)</a:t>
            </a:r>
          </a:p>
          <a:p>
            <a:pPr marL="1371600" lvl="1" indent="-228600" rtl="0">
              <a:spcBef>
                <a:spcPts val="0"/>
              </a:spcBef>
            </a:pPr>
            <a:r>
              <a:rPr lang="en"/>
              <a:t>Deploys under Tomcat</a:t>
            </a:r>
          </a:p>
          <a:p>
            <a:pPr marL="914400" lvl="0" indent="-228600" rtl="0">
              <a:spcBef>
                <a:spcPts val="0"/>
              </a:spcBef>
            </a:pPr>
            <a:r>
              <a:rPr lang="en"/>
              <a:t>XDSTOOLS2 (for XD* functionality)</a:t>
            </a:r>
          </a:p>
          <a:p>
            <a:pPr marL="1371600" lvl="1" indent="-228600" rtl="0">
              <a:spcBef>
                <a:spcPts val="0"/>
              </a:spcBef>
            </a:pPr>
            <a:r>
              <a:rPr lang="en"/>
              <a:t>From TTT </a:t>
            </a:r>
          </a:p>
          <a:p>
            <a:pPr marL="1371600" lvl="1" indent="-228600" rtl="0">
              <a:spcBef>
                <a:spcPts val="0"/>
              </a:spcBef>
            </a:pPr>
            <a:r>
              <a:rPr lang="en"/>
              <a:t>Deploys under Tomcat</a:t>
            </a:r>
          </a:p>
          <a:p>
            <a:pPr marL="0" lvl="0" indent="0" rtl="0">
              <a:spcBef>
                <a:spcPts val="0"/>
              </a:spcBef>
              <a:buNone/>
            </a:pPr>
            <a:endParaRP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52"/>
        <p:cNvGrpSpPr/>
        <p:nvPr/>
      </p:nvGrpSpPr>
      <p:grpSpPr>
        <a:xfrm>
          <a:off x="0" y="0"/>
          <a:ext cx="0" cy="0"/>
          <a:chOff x="0" y="0"/>
          <a:chExt cx="0" cy="0"/>
        </a:xfrm>
      </p:grpSpPr>
      <p:sp>
        <p:nvSpPr>
          <p:cNvPr id="353" name="Shape 35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a:t>
            </a:r>
          </a:p>
          <a:p>
            <a:pPr lvl="0" rtl="0">
              <a:spcBef>
                <a:spcPts val="0"/>
              </a:spcBef>
              <a:buNone/>
            </a:pPr>
            <a:endParaRPr/>
          </a:p>
        </p:txBody>
      </p:sp>
      <p:pic>
        <p:nvPicPr>
          <p:cNvPr id="354" name="Shape 354"/>
          <p:cNvPicPr preferRelativeResize="0"/>
          <p:nvPr/>
        </p:nvPicPr>
        <p:blipFill>
          <a:blip r:embed="rId4">
            <a:alphaModFix/>
          </a:blip>
          <a:stretch>
            <a:fillRect/>
          </a:stretch>
        </p:blipFill>
        <p:spPr>
          <a:xfrm>
            <a:off x="276225" y="639800"/>
            <a:ext cx="4656299" cy="3863900"/>
          </a:xfrm>
          <a:prstGeom prst="rect">
            <a:avLst/>
          </a:prstGeom>
          <a:noFill/>
          <a:ln>
            <a:noFill/>
          </a:ln>
        </p:spPr>
      </p:pic>
      <p:sp>
        <p:nvSpPr>
          <p:cNvPr id="355" name="Shape 355"/>
          <p:cNvSpPr txBox="1"/>
          <p:nvPr/>
        </p:nvSpPr>
        <p:spPr>
          <a:xfrm>
            <a:off x="5193675" y="664900"/>
            <a:ext cx="3738599" cy="3826200"/>
          </a:xfrm>
          <a:prstGeom prst="rect">
            <a:avLst/>
          </a:prstGeom>
          <a:noFill/>
          <a:ln>
            <a:noFill/>
          </a:ln>
        </p:spPr>
        <p:txBody>
          <a:bodyPr lIns="91425" tIns="91425" rIns="91425" bIns="91425" anchor="t" anchorCtr="0">
            <a:noAutofit/>
          </a:bodyPr>
          <a:lstStyle/>
          <a:p>
            <a:pPr lvl="0" rtl="0">
              <a:spcBef>
                <a:spcPts val="0"/>
              </a:spcBef>
              <a:buNone/>
            </a:pPr>
            <a:r>
              <a:rPr lang="en"/>
              <a:t>Local installation instructions include how to install the database schema in the mySQL instance.</a:t>
            </a:r>
          </a:p>
          <a:p>
            <a:pPr lvl="0" rtl="0">
              <a:spcBef>
                <a:spcPts val="0"/>
              </a:spcBef>
              <a:buNone/>
            </a:pPr>
            <a:endParaRPr/>
          </a:p>
          <a:p>
            <a:pPr lvl="0">
              <a:spcBef>
                <a:spcPts val="0"/>
              </a:spcBef>
              <a:buNone/>
            </a:pPr>
            <a:r>
              <a:rPr lang="en"/>
              <a:t>Also discusses the Apache James (Java Apache Mail Enterprise Server) open source Java mail server instantiation used by ETT for SMTP, POP, IMAP.</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59"/>
        <p:cNvGrpSpPr/>
        <p:nvPr/>
      </p:nvGrpSpPr>
      <p:grpSpPr>
        <a:xfrm>
          <a:off x="0" y="0"/>
          <a:ext cx="0" cy="0"/>
          <a:chOff x="0" y="0"/>
          <a:chExt cx="0" cy="0"/>
        </a:xfrm>
      </p:grpSpPr>
      <p:sp>
        <p:nvSpPr>
          <p:cNvPr id="360" name="Shape 36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a:t>
            </a:r>
          </a:p>
          <a:p>
            <a:pPr lvl="0" rtl="0">
              <a:spcBef>
                <a:spcPts val="0"/>
              </a:spcBef>
              <a:buNone/>
            </a:pPr>
            <a:endParaRPr/>
          </a:p>
        </p:txBody>
      </p:sp>
      <p:pic>
        <p:nvPicPr>
          <p:cNvPr id="361" name="Shape 361"/>
          <p:cNvPicPr preferRelativeResize="0"/>
          <p:nvPr/>
        </p:nvPicPr>
        <p:blipFill>
          <a:blip r:embed="rId4">
            <a:alphaModFix/>
          </a:blip>
          <a:stretch>
            <a:fillRect/>
          </a:stretch>
        </p:blipFill>
        <p:spPr>
          <a:xfrm>
            <a:off x="276212" y="938100"/>
            <a:ext cx="4733925" cy="1485900"/>
          </a:xfrm>
          <a:prstGeom prst="rect">
            <a:avLst/>
          </a:prstGeom>
          <a:noFill/>
          <a:ln>
            <a:noFill/>
          </a:ln>
        </p:spPr>
      </p:pic>
      <p:sp>
        <p:nvSpPr>
          <p:cNvPr id="362" name="Shape 362"/>
          <p:cNvSpPr txBox="1"/>
          <p:nvPr/>
        </p:nvSpPr>
        <p:spPr>
          <a:xfrm>
            <a:off x="5256400" y="953425"/>
            <a:ext cx="3512699" cy="3374699"/>
          </a:xfrm>
          <a:prstGeom prst="rect">
            <a:avLst/>
          </a:prstGeom>
          <a:noFill/>
          <a:ln>
            <a:noFill/>
          </a:ln>
        </p:spPr>
        <p:txBody>
          <a:bodyPr lIns="91425" tIns="91425" rIns="91425" bIns="91425" anchor="t" anchorCtr="0">
            <a:noAutofit/>
          </a:bodyPr>
          <a:lstStyle/>
          <a:p>
            <a:pPr lvl="0">
              <a:spcBef>
                <a:spcPts val="0"/>
              </a:spcBef>
              <a:buNone/>
            </a:pPr>
            <a:r>
              <a:rPr lang="en"/>
              <a:t>Apache James installation instructions (continued).</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66"/>
        <p:cNvGrpSpPr/>
        <p:nvPr/>
      </p:nvGrpSpPr>
      <p:grpSpPr>
        <a:xfrm>
          <a:off x="0" y="0"/>
          <a:ext cx="0" cy="0"/>
          <a:chOff x="0" y="0"/>
          <a:chExt cx="0" cy="0"/>
        </a:xfrm>
      </p:grpSpPr>
      <p:sp>
        <p:nvSpPr>
          <p:cNvPr id="367" name="Shape 36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a:t>
            </a:r>
          </a:p>
          <a:p>
            <a:pPr lvl="0" rtl="0">
              <a:spcBef>
                <a:spcPts val="0"/>
              </a:spcBef>
              <a:buNone/>
            </a:pPr>
            <a:endParaRPr/>
          </a:p>
        </p:txBody>
      </p:sp>
      <p:pic>
        <p:nvPicPr>
          <p:cNvPr id="368" name="Shape 368"/>
          <p:cNvPicPr preferRelativeResize="0"/>
          <p:nvPr/>
        </p:nvPicPr>
        <p:blipFill>
          <a:blip r:embed="rId4">
            <a:alphaModFix/>
          </a:blip>
          <a:stretch>
            <a:fillRect/>
          </a:stretch>
        </p:blipFill>
        <p:spPr>
          <a:xfrm>
            <a:off x="2147900" y="765250"/>
            <a:ext cx="4848225" cy="3700824"/>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a:t>
            </a:r>
          </a:p>
          <a:p>
            <a:pPr lvl="0" rtl="0">
              <a:spcBef>
                <a:spcPts val="0"/>
              </a:spcBef>
              <a:buNone/>
            </a:pPr>
            <a:endParaRPr/>
          </a:p>
        </p:txBody>
      </p:sp>
      <p:pic>
        <p:nvPicPr>
          <p:cNvPr id="374" name="Shape 374"/>
          <p:cNvPicPr preferRelativeResize="0"/>
          <p:nvPr/>
        </p:nvPicPr>
        <p:blipFill>
          <a:blip r:embed="rId4">
            <a:alphaModFix/>
          </a:blip>
          <a:stretch>
            <a:fillRect/>
          </a:stretch>
        </p:blipFill>
        <p:spPr>
          <a:xfrm>
            <a:off x="363812" y="806425"/>
            <a:ext cx="4733925" cy="2514600"/>
          </a:xfrm>
          <a:prstGeom prst="rect">
            <a:avLst/>
          </a:prstGeom>
          <a:noFill/>
          <a:ln>
            <a:noFill/>
          </a:ln>
        </p:spPr>
      </p:pic>
      <p:sp>
        <p:nvSpPr>
          <p:cNvPr id="375" name="Shape 375"/>
          <p:cNvSpPr txBox="1"/>
          <p:nvPr/>
        </p:nvSpPr>
        <p:spPr>
          <a:xfrm>
            <a:off x="363825" y="890725"/>
            <a:ext cx="3412200" cy="23460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76" name="Shape 376"/>
          <p:cNvSpPr txBox="1"/>
          <p:nvPr/>
        </p:nvSpPr>
        <p:spPr>
          <a:xfrm>
            <a:off x="5281500" y="806425"/>
            <a:ext cx="3309000" cy="3098699"/>
          </a:xfrm>
          <a:prstGeom prst="rect">
            <a:avLst/>
          </a:prstGeom>
          <a:noFill/>
          <a:ln>
            <a:noFill/>
          </a:ln>
        </p:spPr>
        <p:txBody>
          <a:bodyPr lIns="91425" tIns="91425" rIns="91425" bIns="91425" anchor="t" anchorCtr="0">
            <a:noAutofit/>
          </a:bodyPr>
          <a:lstStyle/>
          <a:p>
            <a:pPr lvl="0" rtl="0">
              <a:spcBef>
                <a:spcPts val="0"/>
              </a:spcBef>
              <a:buNone/>
            </a:pPr>
            <a:r>
              <a:rPr lang="en"/>
              <a:t>Note for proper STARTTLS functionality a custom library must added the the download Apache James 3 instance.</a:t>
            </a:r>
          </a:p>
          <a:p>
            <a:pPr lvl="0" rtl="0">
              <a:spcBef>
                <a:spcPts val="0"/>
              </a:spcBef>
              <a:buNone/>
            </a:pPr>
            <a:endParaRPr/>
          </a:p>
          <a:p>
            <a:pPr lvl="0">
              <a:spcBef>
                <a:spcPts val="0"/>
              </a:spcBef>
              <a:buNone/>
            </a:pPr>
            <a:r>
              <a:rPr lang="en"/>
              <a:t>Without this library, it is possible for users to bypass the STARTTLS requirements.  </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80"/>
        <p:cNvGrpSpPr/>
        <p:nvPr/>
      </p:nvGrpSpPr>
      <p:grpSpPr>
        <a:xfrm>
          <a:off x="0" y="0"/>
          <a:ext cx="0" cy="0"/>
          <a:chOff x="0" y="0"/>
          <a:chExt cx="0" cy="0"/>
        </a:xfrm>
      </p:grpSpPr>
      <p:sp>
        <p:nvSpPr>
          <p:cNvPr id="381" name="Shape 38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a:t>
            </a:r>
          </a:p>
          <a:p>
            <a:pPr lvl="0" rtl="0">
              <a:spcBef>
                <a:spcPts val="0"/>
              </a:spcBef>
              <a:buNone/>
            </a:pPr>
            <a:endParaRPr/>
          </a:p>
        </p:txBody>
      </p:sp>
      <p:pic>
        <p:nvPicPr>
          <p:cNvPr id="382" name="Shape 382"/>
          <p:cNvPicPr preferRelativeResize="0"/>
          <p:nvPr/>
        </p:nvPicPr>
        <p:blipFill>
          <a:blip r:embed="rId4">
            <a:alphaModFix/>
          </a:blip>
          <a:stretch>
            <a:fillRect/>
          </a:stretch>
        </p:blipFill>
        <p:spPr>
          <a:xfrm>
            <a:off x="276212" y="994887"/>
            <a:ext cx="4733925" cy="1171575"/>
          </a:xfrm>
          <a:prstGeom prst="rect">
            <a:avLst/>
          </a:prstGeom>
          <a:noFill/>
          <a:ln>
            <a:noFill/>
          </a:ln>
        </p:spPr>
      </p:pic>
      <p:sp>
        <p:nvSpPr>
          <p:cNvPr id="383" name="Shape 383"/>
          <p:cNvSpPr txBox="1"/>
          <p:nvPr/>
        </p:nvSpPr>
        <p:spPr>
          <a:xfrm>
            <a:off x="5582575" y="1053800"/>
            <a:ext cx="3286800" cy="3161399"/>
          </a:xfrm>
          <a:prstGeom prst="rect">
            <a:avLst/>
          </a:prstGeom>
          <a:noFill/>
          <a:ln>
            <a:noFill/>
          </a:ln>
        </p:spPr>
        <p:txBody>
          <a:bodyPr lIns="91425" tIns="91425" rIns="91425" bIns="91425" anchor="t" anchorCtr="0">
            <a:noAutofit/>
          </a:bodyPr>
          <a:lstStyle/>
          <a:p>
            <a:pPr lvl="0">
              <a:spcBef>
                <a:spcPts val="0"/>
              </a:spcBef>
              <a:buNone/>
            </a:pPr>
            <a:r>
              <a:rPr lang="en"/>
              <a:t>In the IMAP test cases, items will need to be fetched from the Apache James instance.  Therefore the Apache James must be pre-loaded with the expected sample files for the vendor to discover.  A link to the folder structure is included in the new version of the guide.</a:t>
            </a: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87"/>
        <p:cNvGrpSpPr/>
        <p:nvPr/>
      </p:nvGrpSpPr>
      <p:grpSpPr>
        <a:xfrm>
          <a:off x="0" y="0"/>
          <a:ext cx="0" cy="0"/>
          <a:chOff x="0" y="0"/>
          <a:chExt cx="0" cy="0"/>
        </a:xfrm>
      </p:grpSpPr>
      <p:sp>
        <p:nvSpPr>
          <p:cNvPr id="388" name="Shape 388"/>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 -- MDHT</a:t>
            </a:r>
          </a:p>
          <a:p>
            <a:pPr lvl="0" rtl="0">
              <a:spcBef>
                <a:spcPts val="0"/>
              </a:spcBef>
              <a:buNone/>
            </a:pPr>
            <a:endParaRPr/>
          </a:p>
        </p:txBody>
      </p:sp>
      <p:sp>
        <p:nvSpPr>
          <p:cNvPr id="389" name="Shape 389"/>
          <p:cNvSpPr txBox="1"/>
          <p:nvPr/>
        </p:nvSpPr>
        <p:spPr>
          <a:xfrm>
            <a:off x="5582575" y="1053800"/>
            <a:ext cx="3286800" cy="3161399"/>
          </a:xfrm>
          <a:prstGeom prst="rect">
            <a:avLst/>
          </a:prstGeom>
          <a:noFill/>
          <a:ln>
            <a:noFill/>
          </a:ln>
        </p:spPr>
        <p:txBody>
          <a:bodyPr lIns="91425" tIns="91425" rIns="91425" bIns="91425" anchor="t" anchorCtr="0">
            <a:noAutofit/>
          </a:bodyPr>
          <a:lstStyle/>
          <a:p>
            <a:pPr lvl="0" rtl="0">
              <a:spcBef>
                <a:spcPts val="0"/>
              </a:spcBef>
              <a:buNone/>
            </a:pPr>
            <a:r>
              <a:rPr lang="en" dirty="0"/>
              <a:t>MDHT C-CDA Resource Bundle available to download from ETT </a:t>
            </a:r>
            <a:r>
              <a:rPr lang="en" dirty="0" smtClean="0"/>
              <a:t> </a:t>
            </a:r>
            <a:r>
              <a:rPr lang="en" dirty="0"/>
              <a:t>downloads </a:t>
            </a:r>
            <a:r>
              <a:rPr lang="en" dirty="0" smtClean="0"/>
              <a:t>page </a:t>
            </a:r>
            <a:r>
              <a:rPr lang="en" dirty="0"/>
              <a:t>(link in User Guide)</a:t>
            </a:r>
          </a:p>
          <a:p>
            <a:pPr lvl="0" rtl="0">
              <a:spcBef>
                <a:spcPts val="0"/>
              </a:spcBef>
              <a:buNone/>
            </a:pPr>
            <a:endParaRPr dirty="0"/>
          </a:p>
          <a:p>
            <a:pPr lvl="0" rtl="0">
              <a:spcBef>
                <a:spcPts val="0"/>
              </a:spcBef>
              <a:buNone/>
            </a:pPr>
            <a:r>
              <a:rPr lang="en" dirty="0"/>
              <a:t>Filename: referenceccdaservice-bundle-LATEST_DATE.zip</a:t>
            </a:r>
          </a:p>
          <a:p>
            <a:pPr lvl="0" rtl="0">
              <a:spcBef>
                <a:spcPts val="0"/>
              </a:spcBef>
              <a:buNone/>
            </a:pPr>
            <a:endParaRPr dirty="0"/>
          </a:p>
          <a:p>
            <a:pPr lvl="0" rtl="0">
              <a:spcBef>
                <a:spcPts val="0"/>
              </a:spcBef>
              <a:buNone/>
            </a:pPr>
            <a:r>
              <a:rPr lang="en" dirty="0"/>
              <a:t>ZIP Archive contains documentation for local installation and deployment.</a:t>
            </a:r>
          </a:p>
        </p:txBody>
      </p:sp>
      <p:pic>
        <p:nvPicPr>
          <p:cNvPr id="390" name="Shape 390"/>
          <p:cNvPicPr preferRelativeResize="0"/>
          <p:nvPr/>
        </p:nvPicPr>
        <p:blipFill>
          <a:blip r:embed="rId4">
            <a:alphaModFix/>
          </a:blip>
          <a:stretch>
            <a:fillRect/>
          </a:stretch>
        </p:blipFill>
        <p:spPr>
          <a:xfrm>
            <a:off x="276225" y="700925"/>
            <a:ext cx="4972050" cy="38671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94"/>
        <p:cNvGrpSpPr/>
        <p:nvPr/>
      </p:nvGrpSpPr>
      <p:grpSpPr>
        <a:xfrm>
          <a:off x="0" y="0"/>
          <a:ext cx="0" cy="0"/>
          <a:chOff x="0" y="0"/>
          <a:chExt cx="0" cy="0"/>
        </a:xfrm>
      </p:grpSpPr>
      <p:sp>
        <p:nvSpPr>
          <p:cNvPr id="395" name="Shape 39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Local Install -- XDSTOOLS2</a:t>
            </a:r>
          </a:p>
          <a:p>
            <a:pPr lvl="0" rtl="0">
              <a:spcBef>
                <a:spcPts val="0"/>
              </a:spcBef>
              <a:buNone/>
            </a:pPr>
            <a:endParaRPr/>
          </a:p>
        </p:txBody>
      </p:sp>
      <p:sp>
        <p:nvSpPr>
          <p:cNvPr id="396" name="Shape 396"/>
          <p:cNvSpPr txBox="1"/>
          <p:nvPr/>
        </p:nvSpPr>
        <p:spPr>
          <a:xfrm>
            <a:off x="5582575" y="1053800"/>
            <a:ext cx="3286800" cy="3161399"/>
          </a:xfrm>
          <a:prstGeom prst="rect">
            <a:avLst/>
          </a:prstGeom>
          <a:noFill/>
          <a:ln>
            <a:noFill/>
          </a:ln>
        </p:spPr>
        <p:txBody>
          <a:bodyPr lIns="91425" tIns="91425" rIns="91425" bIns="91425" anchor="t" anchorCtr="0">
            <a:noAutofit/>
          </a:bodyPr>
          <a:lstStyle/>
          <a:p>
            <a:pPr lvl="0" rtl="0">
              <a:spcBef>
                <a:spcPts val="0"/>
              </a:spcBef>
              <a:buNone/>
            </a:pPr>
            <a:r>
              <a:rPr lang="en" dirty="0"/>
              <a:t>XDSTOOLS2 utility available to download from ETT </a:t>
            </a:r>
            <a:r>
              <a:rPr lang="en" dirty="0" smtClean="0"/>
              <a:t>downloads page (link </a:t>
            </a:r>
            <a:r>
              <a:rPr lang="en" dirty="0"/>
              <a:t>in User Guide)</a:t>
            </a:r>
          </a:p>
          <a:p>
            <a:pPr lvl="0" rtl="0">
              <a:spcBef>
                <a:spcPts val="0"/>
              </a:spcBef>
              <a:buNone/>
            </a:pPr>
            <a:endParaRPr dirty="0"/>
          </a:p>
          <a:p>
            <a:pPr lvl="0" rtl="0">
              <a:spcBef>
                <a:spcPts val="0"/>
              </a:spcBef>
              <a:buNone/>
            </a:pPr>
            <a:r>
              <a:rPr lang="en" dirty="0"/>
              <a:t>README also available for local installation and deployment information.</a:t>
            </a:r>
          </a:p>
        </p:txBody>
      </p:sp>
      <p:pic>
        <p:nvPicPr>
          <p:cNvPr id="397" name="Shape 397"/>
          <p:cNvPicPr preferRelativeResize="0"/>
          <p:nvPr/>
        </p:nvPicPr>
        <p:blipFill>
          <a:blip r:embed="rId4">
            <a:alphaModFix/>
          </a:blip>
          <a:stretch>
            <a:fillRect/>
          </a:stretch>
        </p:blipFill>
        <p:spPr>
          <a:xfrm>
            <a:off x="276225" y="700925"/>
            <a:ext cx="4972050" cy="38671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lvl="0">
              <a:spcBef>
                <a:spcPts val="0"/>
              </a:spcBef>
              <a:buSzPct val="25000"/>
            </a:pPr>
            <a:r>
              <a:rPr lang="en" dirty="0">
                <a:sym typeface="Arial"/>
              </a:rPr>
              <a:t>HISP Testing using ETT </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4</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2496967" y="1012956"/>
            <a:ext cx="1066800" cy="7967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Source HISP</a:t>
            </a:r>
          </a:p>
          <a:p>
            <a:pPr algn="ctr"/>
            <a:r>
              <a:rPr lang="en-US" dirty="0" smtClean="0">
                <a:solidFill>
                  <a:schemeClr val="tx1"/>
                </a:solidFill>
              </a:rPr>
              <a:t>(SUT)</a:t>
            </a:r>
            <a:endParaRPr lang="en-US" dirty="0">
              <a:solidFill>
                <a:schemeClr val="tx1"/>
              </a:solidFill>
            </a:endParaRPr>
          </a:p>
        </p:txBody>
      </p:sp>
      <p:sp>
        <p:nvSpPr>
          <p:cNvPr id="6" name="Rectangle 5"/>
          <p:cNvSpPr/>
          <p:nvPr/>
        </p:nvSpPr>
        <p:spPr>
          <a:xfrm>
            <a:off x="5638800" y="1100806"/>
            <a:ext cx="1143000" cy="75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Destination HISP</a:t>
            </a:r>
            <a:endParaRPr lang="en-US" dirty="0">
              <a:solidFill>
                <a:schemeClr val="tx1"/>
              </a:solidFill>
            </a:endParaRPr>
          </a:p>
        </p:txBody>
      </p:sp>
      <p:sp>
        <p:nvSpPr>
          <p:cNvPr id="7" name="Rectangle 6"/>
          <p:cNvSpPr/>
          <p:nvPr/>
        </p:nvSpPr>
        <p:spPr>
          <a:xfrm>
            <a:off x="228600" y="1012956"/>
            <a:ext cx="1066800" cy="69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Source Edge</a:t>
            </a:r>
            <a:endParaRPr lang="en-US" dirty="0">
              <a:solidFill>
                <a:schemeClr val="tx1"/>
              </a:solidFill>
            </a:endParaRPr>
          </a:p>
        </p:txBody>
      </p:sp>
      <p:cxnSp>
        <p:nvCxnSpPr>
          <p:cNvPr id="4" name="Straight Arrow Connector 3"/>
          <p:cNvCxnSpPr/>
          <p:nvPr/>
        </p:nvCxnSpPr>
        <p:spPr>
          <a:xfrm>
            <a:off x="3733800" y="1310986"/>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33800" y="1622556"/>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1310986"/>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409700" y="1546356"/>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2425474" y="1120486"/>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276600" y="1329406"/>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5" name="Oval 34"/>
          <p:cNvSpPr/>
          <p:nvPr/>
        </p:nvSpPr>
        <p:spPr>
          <a:xfrm>
            <a:off x="1066800" y="1349086"/>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6" name="Oval 35"/>
          <p:cNvSpPr/>
          <p:nvPr/>
        </p:nvSpPr>
        <p:spPr>
          <a:xfrm>
            <a:off x="5334000" y="1356486"/>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3" name="Rectangle 32"/>
          <p:cNvSpPr/>
          <p:nvPr/>
        </p:nvSpPr>
        <p:spPr>
          <a:xfrm>
            <a:off x="2496967" y="2876550"/>
            <a:ext cx="1066800" cy="7967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Source HISP</a:t>
            </a:r>
            <a:endParaRPr lang="en-US" dirty="0">
              <a:solidFill>
                <a:schemeClr val="tx1"/>
              </a:solidFill>
            </a:endParaRPr>
          </a:p>
        </p:txBody>
      </p:sp>
      <p:sp>
        <p:nvSpPr>
          <p:cNvPr id="34" name="Rectangle 33"/>
          <p:cNvSpPr/>
          <p:nvPr/>
        </p:nvSpPr>
        <p:spPr>
          <a:xfrm>
            <a:off x="5638800" y="2964400"/>
            <a:ext cx="1143000" cy="7503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Destination HISP</a:t>
            </a:r>
          </a:p>
          <a:p>
            <a:pPr algn="ctr"/>
            <a:r>
              <a:rPr lang="en-US" dirty="0" smtClean="0">
                <a:solidFill>
                  <a:schemeClr val="tx1"/>
                </a:solidFill>
              </a:rPr>
              <a:t>(SUT)</a:t>
            </a:r>
            <a:endParaRPr lang="en-US" dirty="0">
              <a:solidFill>
                <a:schemeClr val="tx1"/>
              </a:solidFill>
            </a:endParaRPr>
          </a:p>
        </p:txBody>
      </p:sp>
      <p:cxnSp>
        <p:nvCxnSpPr>
          <p:cNvPr id="41" name="Straight Arrow Connector 40"/>
          <p:cNvCxnSpPr/>
          <p:nvPr/>
        </p:nvCxnSpPr>
        <p:spPr>
          <a:xfrm>
            <a:off x="3733800" y="317458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733800" y="3486150"/>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622937" y="3033989"/>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276600" y="319300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48" name="Oval 47"/>
          <p:cNvSpPr/>
          <p:nvPr/>
        </p:nvSpPr>
        <p:spPr>
          <a:xfrm>
            <a:off x="5334000" y="322008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49" name="Rectangle 48"/>
          <p:cNvSpPr/>
          <p:nvPr/>
        </p:nvSpPr>
        <p:spPr>
          <a:xfrm>
            <a:off x="7938025" y="2876550"/>
            <a:ext cx="1143000" cy="659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Destination Edge</a:t>
            </a:r>
            <a:endParaRPr lang="en-US" dirty="0">
              <a:solidFill>
                <a:schemeClr val="tx1"/>
              </a:solidFill>
            </a:endParaRPr>
          </a:p>
        </p:txBody>
      </p:sp>
      <p:cxnSp>
        <p:nvCxnSpPr>
          <p:cNvPr id="50" name="Straight Arrow Connector 49"/>
          <p:cNvCxnSpPr/>
          <p:nvPr/>
        </p:nvCxnSpPr>
        <p:spPr>
          <a:xfrm>
            <a:off x="6795025" y="3215986"/>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833125" y="3443167"/>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6636162" y="3014150"/>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633225" y="3262430"/>
            <a:ext cx="4572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rPr>
              <a:t>MT</a:t>
            </a:r>
            <a:endParaRPr lang="en-US" sz="600" dirty="0">
              <a:solidFill>
                <a:schemeClr val="tx1"/>
              </a:solidFill>
            </a:endParaRPr>
          </a:p>
        </p:txBody>
      </p:sp>
      <p:sp>
        <p:nvSpPr>
          <p:cNvPr id="3" name="TextBox 2"/>
          <p:cNvSpPr txBox="1"/>
          <p:nvPr/>
        </p:nvSpPr>
        <p:spPr>
          <a:xfrm>
            <a:off x="76200" y="3728904"/>
            <a:ext cx="6372257" cy="900246"/>
          </a:xfrm>
          <a:prstGeom prst="rect">
            <a:avLst/>
          </a:prstGeom>
          <a:noFill/>
        </p:spPr>
        <p:txBody>
          <a:bodyPr wrap="none" rtlCol="0">
            <a:spAutoFit/>
          </a:bodyPr>
          <a:lstStyle/>
          <a:p>
            <a:r>
              <a:rPr lang="en-US" sz="1050" u="sng" dirty="0" smtClean="0"/>
              <a:t>Criteria</a:t>
            </a:r>
          </a:p>
          <a:p>
            <a:r>
              <a:rPr lang="en-US" sz="1050" dirty="0" smtClean="0"/>
              <a:t>170.315(h)(1)</a:t>
            </a:r>
          </a:p>
          <a:p>
            <a:pPr marL="285750" lvl="2" indent="-285750">
              <a:buFont typeface="Arial" panose="020B0604020202020204" pitchFamily="34" charset="0"/>
              <a:buChar char="•"/>
            </a:pPr>
            <a:r>
              <a:rPr lang="en-US" sz="1050" dirty="0" smtClean="0"/>
              <a:t>Direct Applicability Statement + IG for Delivery Notification</a:t>
            </a:r>
          </a:p>
          <a:p>
            <a:r>
              <a:rPr lang="en-US" sz="1050" dirty="0" smtClean="0"/>
              <a:t>170.315(h)(2)</a:t>
            </a:r>
          </a:p>
          <a:p>
            <a:pPr marL="285750" indent="-285750">
              <a:buFont typeface="Arial" panose="020B0604020202020204" pitchFamily="34" charset="0"/>
              <a:buChar char="•"/>
            </a:pPr>
            <a:r>
              <a:rPr lang="en-US" sz="1050" dirty="0" smtClean="0"/>
              <a:t>Direct Applicability Statement + IG for Delivery Notification + XDR/XDM for Direct + Edge Protocols</a:t>
            </a:r>
            <a:endParaRPr lang="en-US" sz="1050" dirty="0"/>
          </a:p>
        </p:txBody>
      </p:sp>
    </p:spTree>
    <p:extLst>
      <p:ext uri="{BB962C8B-B14F-4D97-AF65-F5344CB8AC3E}">
        <p14:creationId xmlns:p14="http://schemas.microsoft.com/office/powerpoint/2010/main" val="4203028733"/>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ppt_x"/>
                                          </p:val>
                                        </p:tav>
                                        <p:tav tm="100000">
                                          <p:val>
                                            <p:strVal val="#ppt_x"/>
                                          </p:val>
                                        </p:tav>
                                      </p:tavLst>
                                    </p:anim>
                                    <p:anim calcmode="lin" valueType="num">
                                      <p:cBhvr additive="base">
                                        <p:cTn id="8"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ppt_x"/>
                                          </p:val>
                                        </p:tav>
                                        <p:tav tm="100000">
                                          <p:val>
                                            <p:strVal val="#ppt_x"/>
                                          </p:val>
                                        </p:tav>
                                      </p:tavLst>
                                    </p:anim>
                                    <p:anim calcmode="lin" valueType="num">
                                      <p:cBhvr additive="base">
                                        <p:cTn id="5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additive="base">
                                        <p:cTn id="63" dur="500" fill="hold"/>
                                        <p:tgtEl>
                                          <p:spTgt spid="34"/>
                                        </p:tgtEl>
                                        <p:attrNameLst>
                                          <p:attrName>ppt_x</p:attrName>
                                        </p:attrNameLst>
                                      </p:cBhvr>
                                      <p:tavLst>
                                        <p:tav tm="0">
                                          <p:val>
                                            <p:strVal val="#ppt_x"/>
                                          </p:val>
                                        </p:tav>
                                        <p:tav tm="100000">
                                          <p:val>
                                            <p:strVal val="#ppt_x"/>
                                          </p:val>
                                        </p:tav>
                                      </p:tavLst>
                                    </p:anim>
                                    <p:anim calcmode="lin" valueType="num">
                                      <p:cBhvr additive="base">
                                        <p:cTn id="64" dur="500" fill="hold"/>
                                        <p:tgtEl>
                                          <p:spTgt spid="3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additive="base">
                                        <p:cTn id="75" dur="500" fill="hold"/>
                                        <p:tgtEl>
                                          <p:spTgt spid="45"/>
                                        </p:tgtEl>
                                        <p:attrNameLst>
                                          <p:attrName>ppt_x</p:attrName>
                                        </p:attrNameLst>
                                      </p:cBhvr>
                                      <p:tavLst>
                                        <p:tav tm="0">
                                          <p:val>
                                            <p:strVal val="#ppt_x"/>
                                          </p:val>
                                        </p:tav>
                                        <p:tav tm="100000">
                                          <p:val>
                                            <p:strVal val="#ppt_x"/>
                                          </p:val>
                                        </p:tav>
                                      </p:tavLst>
                                    </p:anim>
                                    <p:anim calcmode="lin" valueType="num">
                                      <p:cBhvr additive="base">
                                        <p:cTn id="76" dur="500" fill="hold"/>
                                        <p:tgtEl>
                                          <p:spTgt spid="45"/>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anim calcmode="lin" valueType="num">
                                      <p:cBhvr additive="base">
                                        <p:cTn id="79" dur="500" fill="hold"/>
                                        <p:tgtEl>
                                          <p:spTgt spid="46"/>
                                        </p:tgtEl>
                                        <p:attrNameLst>
                                          <p:attrName>ppt_x</p:attrName>
                                        </p:attrNameLst>
                                      </p:cBhvr>
                                      <p:tavLst>
                                        <p:tav tm="0">
                                          <p:val>
                                            <p:strVal val="#ppt_x"/>
                                          </p:val>
                                        </p:tav>
                                        <p:tav tm="100000">
                                          <p:val>
                                            <p:strVal val="#ppt_x"/>
                                          </p:val>
                                        </p:tav>
                                      </p:tavLst>
                                    </p:anim>
                                    <p:anim calcmode="lin" valueType="num">
                                      <p:cBhvr additive="base">
                                        <p:cTn id="80" dur="500" fill="hold"/>
                                        <p:tgtEl>
                                          <p:spTgt spid="46"/>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anim calcmode="lin" valueType="num">
                                      <p:cBhvr additive="base">
                                        <p:cTn id="83" dur="500" fill="hold"/>
                                        <p:tgtEl>
                                          <p:spTgt spid="48"/>
                                        </p:tgtEl>
                                        <p:attrNameLst>
                                          <p:attrName>ppt_x</p:attrName>
                                        </p:attrNameLst>
                                      </p:cBhvr>
                                      <p:tavLst>
                                        <p:tav tm="0">
                                          <p:val>
                                            <p:strVal val="#ppt_x"/>
                                          </p:val>
                                        </p:tav>
                                        <p:tav tm="100000">
                                          <p:val>
                                            <p:strVal val="#ppt_x"/>
                                          </p:val>
                                        </p:tav>
                                      </p:tavLst>
                                    </p:anim>
                                    <p:anim calcmode="lin" valueType="num">
                                      <p:cBhvr additive="base">
                                        <p:cTn id="84" dur="500" fill="hold"/>
                                        <p:tgtEl>
                                          <p:spTgt spid="4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fill="hold"/>
                                        <p:tgtEl>
                                          <p:spTgt spid="49"/>
                                        </p:tgtEl>
                                        <p:attrNameLst>
                                          <p:attrName>ppt_x</p:attrName>
                                        </p:attrNameLst>
                                      </p:cBhvr>
                                      <p:tavLst>
                                        <p:tav tm="0">
                                          <p:val>
                                            <p:strVal val="#ppt_x"/>
                                          </p:val>
                                        </p:tav>
                                        <p:tav tm="100000">
                                          <p:val>
                                            <p:strVal val="#ppt_x"/>
                                          </p:val>
                                        </p:tav>
                                      </p:tavLst>
                                    </p:anim>
                                    <p:anim calcmode="lin" valueType="num">
                                      <p:cBhvr additive="base">
                                        <p:cTn id="88" dur="500" fill="hold"/>
                                        <p:tgtEl>
                                          <p:spTgt spid="4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anim calcmode="lin" valueType="num">
                                      <p:cBhvr additive="base">
                                        <p:cTn id="91" dur="500" fill="hold"/>
                                        <p:tgtEl>
                                          <p:spTgt spid="50"/>
                                        </p:tgtEl>
                                        <p:attrNameLst>
                                          <p:attrName>ppt_x</p:attrName>
                                        </p:attrNameLst>
                                      </p:cBhvr>
                                      <p:tavLst>
                                        <p:tav tm="0">
                                          <p:val>
                                            <p:strVal val="#ppt_x"/>
                                          </p:val>
                                        </p:tav>
                                        <p:tav tm="100000">
                                          <p:val>
                                            <p:strVal val="#ppt_x"/>
                                          </p:val>
                                        </p:tav>
                                      </p:tavLst>
                                    </p:anim>
                                    <p:anim calcmode="lin" valueType="num">
                                      <p:cBhvr additive="base">
                                        <p:cTn id="92" dur="500" fill="hold"/>
                                        <p:tgtEl>
                                          <p:spTgt spid="50"/>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1"/>
                                        </p:tgtEl>
                                        <p:attrNameLst>
                                          <p:attrName>style.visibility</p:attrName>
                                        </p:attrNameLst>
                                      </p:cBhvr>
                                      <p:to>
                                        <p:strVal val="visible"/>
                                      </p:to>
                                    </p:set>
                                    <p:anim calcmode="lin" valueType="num">
                                      <p:cBhvr additive="base">
                                        <p:cTn id="95" dur="500" fill="hold"/>
                                        <p:tgtEl>
                                          <p:spTgt spid="51"/>
                                        </p:tgtEl>
                                        <p:attrNameLst>
                                          <p:attrName>ppt_x</p:attrName>
                                        </p:attrNameLst>
                                      </p:cBhvr>
                                      <p:tavLst>
                                        <p:tav tm="0">
                                          <p:val>
                                            <p:strVal val="#ppt_x"/>
                                          </p:val>
                                        </p:tav>
                                        <p:tav tm="100000">
                                          <p:val>
                                            <p:strVal val="#ppt_x"/>
                                          </p:val>
                                        </p:tav>
                                      </p:tavLst>
                                    </p:anim>
                                    <p:anim calcmode="lin" valueType="num">
                                      <p:cBhvr additive="base">
                                        <p:cTn id="96" dur="500" fill="hold"/>
                                        <p:tgtEl>
                                          <p:spTgt spid="51"/>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2"/>
                                        </p:tgtEl>
                                        <p:attrNameLst>
                                          <p:attrName>style.visibility</p:attrName>
                                        </p:attrNameLst>
                                      </p:cBhvr>
                                      <p:to>
                                        <p:strVal val="visible"/>
                                      </p:to>
                                    </p:set>
                                    <p:anim calcmode="lin" valueType="num">
                                      <p:cBhvr additive="base">
                                        <p:cTn id="99" dur="500" fill="hold"/>
                                        <p:tgtEl>
                                          <p:spTgt spid="52"/>
                                        </p:tgtEl>
                                        <p:attrNameLst>
                                          <p:attrName>ppt_x</p:attrName>
                                        </p:attrNameLst>
                                      </p:cBhvr>
                                      <p:tavLst>
                                        <p:tav tm="0">
                                          <p:val>
                                            <p:strVal val="#ppt_x"/>
                                          </p:val>
                                        </p:tav>
                                        <p:tav tm="100000">
                                          <p:val>
                                            <p:strVal val="#ppt_x"/>
                                          </p:val>
                                        </p:tav>
                                      </p:tavLst>
                                    </p:anim>
                                    <p:anim calcmode="lin" valueType="num">
                                      <p:cBhvr additive="base">
                                        <p:cTn id="100" dur="500" fill="hold"/>
                                        <p:tgtEl>
                                          <p:spTgt spid="52"/>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 calcmode="lin" valueType="num">
                                      <p:cBhvr additive="base">
                                        <p:cTn id="103" dur="500" fill="hold"/>
                                        <p:tgtEl>
                                          <p:spTgt spid="53"/>
                                        </p:tgtEl>
                                        <p:attrNameLst>
                                          <p:attrName>ppt_x</p:attrName>
                                        </p:attrNameLst>
                                      </p:cBhvr>
                                      <p:tavLst>
                                        <p:tav tm="0">
                                          <p:val>
                                            <p:strVal val="#ppt_x"/>
                                          </p:val>
                                        </p:tav>
                                        <p:tav tm="100000">
                                          <p:val>
                                            <p:strVal val="#ppt_x"/>
                                          </p:val>
                                        </p:tav>
                                      </p:tavLst>
                                    </p:anim>
                                    <p:anim calcmode="lin" valueType="num">
                                      <p:cBhvr additive="base">
                                        <p:cTn id="10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
                                        </p:tgtEl>
                                        <p:attrNameLst>
                                          <p:attrName>style.visibility</p:attrName>
                                        </p:attrNameLst>
                                      </p:cBhvr>
                                      <p:to>
                                        <p:strVal val="visible"/>
                                      </p:to>
                                    </p:set>
                                    <p:anim calcmode="lin" valueType="num">
                                      <p:cBhvr additive="base">
                                        <p:cTn id="109" dur="500" fill="hold"/>
                                        <p:tgtEl>
                                          <p:spTgt spid="3"/>
                                        </p:tgtEl>
                                        <p:attrNameLst>
                                          <p:attrName>ppt_x</p:attrName>
                                        </p:attrNameLst>
                                      </p:cBhvr>
                                      <p:tavLst>
                                        <p:tav tm="0">
                                          <p:val>
                                            <p:strVal val="#ppt_x"/>
                                          </p:val>
                                        </p:tav>
                                        <p:tav tm="100000">
                                          <p:val>
                                            <p:strVal val="#ppt_x"/>
                                          </p:val>
                                        </p:tav>
                                      </p:tavLst>
                                    </p:anim>
                                    <p:anim calcmode="lin" valueType="num">
                                      <p:cBhvr additive="base">
                                        <p:cTn id="11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 grpId="0" animBg="1"/>
      <p:bldP spid="6" grpId="0" animBg="1"/>
      <p:bldP spid="7" grpId="0" animBg="1"/>
      <p:bldP spid="21" grpId="0" animBg="1"/>
      <p:bldP spid="24" grpId="0" animBg="1"/>
      <p:bldP spid="35" grpId="0" animBg="1"/>
      <p:bldP spid="36" grpId="0" animBg="1"/>
      <p:bldP spid="33" grpId="0" animBg="1"/>
      <p:bldP spid="34" grpId="0" animBg="1"/>
      <p:bldP spid="45" grpId="0" animBg="1"/>
      <p:bldP spid="46" grpId="0" animBg="1"/>
      <p:bldP spid="48" grpId="0" animBg="1"/>
      <p:bldP spid="49" grpId="0" animBg="1"/>
      <p:bldP spid="52" grpId="0" animBg="1"/>
      <p:bldP spid="53"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01"/>
        <p:cNvGrpSpPr/>
        <p:nvPr/>
      </p:nvGrpSpPr>
      <p:grpSpPr>
        <a:xfrm>
          <a:off x="0" y="0"/>
          <a:ext cx="0" cy="0"/>
          <a:chOff x="0" y="0"/>
          <a:chExt cx="0" cy="0"/>
        </a:xfrm>
      </p:grpSpPr>
      <p:sp>
        <p:nvSpPr>
          <p:cNvPr id="402" name="Shape 40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 Release Notes</a:t>
            </a:r>
          </a:p>
          <a:p>
            <a:pPr lvl="0" rtl="0">
              <a:spcBef>
                <a:spcPts val="0"/>
              </a:spcBef>
              <a:buNone/>
            </a:pPr>
            <a:endParaRPr/>
          </a:p>
        </p:txBody>
      </p:sp>
      <p:pic>
        <p:nvPicPr>
          <p:cNvPr id="403" name="Shape 403"/>
          <p:cNvPicPr preferRelativeResize="0"/>
          <p:nvPr/>
        </p:nvPicPr>
        <p:blipFill>
          <a:blip r:embed="rId4">
            <a:alphaModFix/>
          </a:blip>
          <a:stretch>
            <a:fillRect/>
          </a:stretch>
        </p:blipFill>
        <p:spPr>
          <a:xfrm>
            <a:off x="0" y="738424"/>
            <a:ext cx="9143999" cy="2964151"/>
          </a:xfrm>
          <a:prstGeom prst="rect">
            <a:avLst/>
          </a:prstGeom>
          <a:noFill/>
          <a:ln>
            <a:noFill/>
          </a:ln>
        </p:spPr>
      </p:pic>
      <p:sp>
        <p:nvSpPr>
          <p:cNvPr id="404" name="Shape 404"/>
          <p:cNvSpPr txBox="1"/>
          <p:nvPr/>
        </p:nvSpPr>
        <p:spPr>
          <a:xfrm>
            <a:off x="250900" y="3776075"/>
            <a:ext cx="8555700" cy="752700"/>
          </a:xfrm>
          <a:prstGeom prst="rect">
            <a:avLst/>
          </a:prstGeom>
          <a:noFill/>
          <a:ln>
            <a:noFill/>
          </a:ln>
        </p:spPr>
        <p:txBody>
          <a:bodyPr lIns="91425" tIns="91425" rIns="91425" bIns="91425" anchor="t" anchorCtr="0">
            <a:noAutofit/>
          </a:bodyPr>
          <a:lstStyle/>
          <a:p>
            <a:pPr lvl="0" rtl="0">
              <a:spcBef>
                <a:spcPts val="0"/>
              </a:spcBef>
              <a:buNone/>
            </a:pPr>
            <a:r>
              <a:rPr lang="en"/>
              <a:t>Release notes are available under the “Help” tab.</a:t>
            </a:r>
          </a:p>
          <a:p>
            <a:pPr lvl="0">
              <a:spcBef>
                <a:spcPts val="0"/>
              </a:spcBef>
              <a:buNone/>
            </a:pPr>
            <a:endParaRP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08"/>
        <p:cNvGrpSpPr/>
        <p:nvPr/>
      </p:nvGrpSpPr>
      <p:grpSpPr>
        <a:xfrm>
          <a:off x="0" y="0"/>
          <a:ext cx="0" cy="0"/>
          <a:chOff x="0" y="0"/>
          <a:chExt cx="0" cy="0"/>
        </a:xfrm>
      </p:grpSpPr>
      <p:sp>
        <p:nvSpPr>
          <p:cNvPr id="409" name="Shape 40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 Release Notes</a:t>
            </a:r>
          </a:p>
          <a:p>
            <a:pPr lvl="0" rtl="0">
              <a:spcBef>
                <a:spcPts val="0"/>
              </a:spcBef>
              <a:buNone/>
            </a:pPr>
            <a:endParaRPr/>
          </a:p>
        </p:txBody>
      </p:sp>
      <p:sp>
        <p:nvSpPr>
          <p:cNvPr id="410" name="Shape 410"/>
          <p:cNvSpPr txBox="1"/>
          <p:nvPr/>
        </p:nvSpPr>
        <p:spPr>
          <a:xfrm>
            <a:off x="6561100" y="1279575"/>
            <a:ext cx="2320799" cy="2521499"/>
          </a:xfrm>
          <a:prstGeom prst="rect">
            <a:avLst/>
          </a:prstGeom>
          <a:noFill/>
          <a:ln>
            <a:noFill/>
          </a:ln>
        </p:spPr>
        <p:txBody>
          <a:bodyPr lIns="91425" tIns="91425" rIns="91425" bIns="91425" anchor="t" anchorCtr="0">
            <a:noAutofit/>
          </a:bodyPr>
          <a:lstStyle/>
          <a:p>
            <a:pPr lvl="0" rtl="0">
              <a:spcBef>
                <a:spcPts val="0"/>
              </a:spcBef>
              <a:buNone/>
            </a:pPr>
            <a:r>
              <a:rPr lang="en"/>
              <a:t>Full release notes.</a:t>
            </a:r>
          </a:p>
          <a:p>
            <a:pPr lvl="0" rtl="0">
              <a:spcBef>
                <a:spcPts val="0"/>
              </a:spcBef>
              <a:buNone/>
            </a:pPr>
            <a:endParaRPr/>
          </a:p>
        </p:txBody>
      </p:sp>
      <p:pic>
        <p:nvPicPr>
          <p:cNvPr id="411" name="Shape 411"/>
          <p:cNvPicPr preferRelativeResize="0"/>
          <p:nvPr/>
        </p:nvPicPr>
        <p:blipFill>
          <a:blip r:embed="rId4">
            <a:alphaModFix/>
          </a:blip>
          <a:stretch>
            <a:fillRect/>
          </a:stretch>
        </p:blipFill>
        <p:spPr>
          <a:xfrm>
            <a:off x="276225" y="790350"/>
            <a:ext cx="6159949" cy="373842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7" name="Shape 417"/>
          <p:cNvSpPr txBox="1">
            <a:spLocks noGrp="1"/>
          </p:cNvSpPr>
          <p:nvPr>
            <p:ph type="ctrTitle"/>
          </p:nvPr>
        </p:nvSpPr>
        <p:spPr>
          <a:prstGeom prst="rect">
            <a:avLst/>
          </a:prstGeom>
        </p:spPr>
        <p:txBody>
          <a:bodyPr lIns="91425" tIns="91425" rIns="91425" bIns="91425" anchor="t" anchorCtr="0">
            <a:noAutofit/>
          </a:bodyPr>
          <a:lstStyle/>
          <a:p>
            <a:pPr lvl="0">
              <a:spcBef>
                <a:spcPts val="0"/>
              </a:spcBef>
              <a:buNone/>
            </a:pPr>
            <a:r>
              <a:rPr lang="en" dirty="0"/>
              <a:t>Using the ETT</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4" name="Shape 424"/>
          <p:cNvSpPr txBox="1">
            <a:spLocks noGrp="1"/>
          </p:cNvSpPr>
          <p:nvPr>
            <p:ph type="ctrTitle"/>
          </p:nvPr>
        </p:nvSpPr>
        <p:spPr>
          <a:prstGeom prst="rect">
            <a:avLst/>
          </a:prstGeom>
        </p:spPr>
        <p:txBody>
          <a:bodyPr lIns="91425" tIns="91425" rIns="91425" bIns="91425" anchor="t" anchorCtr="0">
            <a:noAutofit/>
          </a:bodyPr>
          <a:lstStyle/>
          <a:p>
            <a:pPr lvl="0" rtl="0">
              <a:spcBef>
                <a:spcPts val="0"/>
              </a:spcBef>
              <a:buNone/>
            </a:pPr>
            <a:r>
              <a:rPr lang="en"/>
              <a:t>MDHT Validator</a:t>
            </a:r>
          </a:p>
        </p:txBody>
      </p:sp>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29"/>
        <p:cNvGrpSpPr/>
        <p:nvPr/>
      </p:nvGrpSpPr>
      <p:grpSpPr>
        <a:xfrm>
          <a:off x="0" y="0"/>
          <a:ext cx="0" cy="0"/>
          <a:chOff x="0" y="0"/>
          <a:chExt cx="0" cy="0"/>
        </a:xfrm>
      </p:grpSpPr>
      <p:sp>
        <p:nvSpPr>
          <p:cNvPr id="430" name="Shape 430"/>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 b="1" i="0" u="none" strike="noStrike" cap="none" dirty="0">
                <a:ea typeface="Arial"/>
                <a:cs typeface="Arial"/>
                <a:sym typeface="Arial"/>
              </a:rPr>
              <a:t>ETT Tool Testing: Message Validators</a:t>
            </a:r>
          </a:p>
        </p:txBody>
      </p:sp>
      <p:sp>
        <p:nvSpPr>
          <p:cNvPr id="431" name="Shape 43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44</a:t>
            </a:fld>
            <a:endParaRPr lang="en" sz="1400" b="0" i="0" u="none" strike="noStrike" cap="none">
              <a:solidFill>
                <a:srgbClr val="FFFFFF"/>
              </a:solidFill>
              <a:latin typeface="Arial"/>
              <a:ea typeface="Arial"/>
              <a:cs typeface="Arial"/>
              <a:sym typeface="Arial"/>
            </a:endParaRPr>
          </a:p>
        </p:txBody>
      </p:sp>
      <p:graphicFrame>
        <p:nvGraphicFramePr>
          <p:cNvPr id="432" name="Shape 432"/>
          <p:cNvGraphicFramePr/>
          <p:nvPr>
            <p:extLst>
              <p:ext uri="{D42A27DB-BD31-4B8C-83A1-F6EECF244321}">
                <p14:modId xmlns:p14="http://schemas.microsoft.com/office/powerpoint/2010/main" val="1727934023"/>
              </p:ext>
            </p:extLst>
          </p:nvPr>
        </p:nvGraphicFramePr>
        <p:xfrm>
          <a:off x="390525" y="868600"/>
          <a:ext cx="8353450" cy="3074750"/>
        </p:xfrm>
        <a:graphic>
          <a:graphicData uri="http://schemas.openxmlformats.org/drawingml/2006/table">
            <a:tbl>
              <a:tblPr firstRow="1" bandRow="1">
                <a:noFill/>
                <a:tableStyleId>{99762E40-904D-424A-9CA3-6B9A1530EE39}</a:tableStyleId>
              </a:tblPr>
              <a:tblGrid>
                <a:gridCol w="4176725"/>
                <a:gridCol w="4176725"/>
              </a:tblGrid>
              <a:tr h="278150">
                <a:tc>
                  <a:txBody>
                    <a:bodyPr/>
                    <a:lstStyle/>
                    <a:p>
                      <a:pPr marL="0" marR="0" lvl="0" indent="0" algn="l" rtl="0">
                        <a:lnSpc>
                          <a:spcPct val="107000"/>
                        </a:lnSpc>
                        <a:spcBef>
                          <a:spcPts val="0"/>
                        </a:spcBef>
                        <a:spcAft>
                          <a:spcPts val="0"/>
                        </a:spcAft>
                        <a:buSzPct val="25000"/>
                        <a:buNone/>
                      </a:pPr>
                      <a:r>
                        <a:rPr lang="en" sz="1200" b="1" u="none" strike="noStrike" cap="none" dirty="0">
                          <a:latin typeface="Calibri"/>
                          <a:ea typeface="Calibri"/>
                          <a:cs typeface="Calibri"/>
                          <a:sym typeface="Calibri"/>
                        </a:rPr>
                        <a:t>ETT: Message Validator CCDA R2.1 Validator SEND Download – Instructions</a:t>
                      </a:r>
                    </a:p>
                  </a:txBody>
                  <a:tcPr marL="68575" marR="68575" marT="0" marB="0">
                    <a:solidFill>
                      <a:schemeClr val="accent2"/>
                    </a:solidFill>
                  </a:tcPr>
                </a:tc>
                <a:tc>
                  <a:txBody>
                    <a:bodyPr/>
                    <a:lstStyle/>
                    <a:p>
                      <a:pPr marL="0" marR="0" lvl="0" indent="0" algn="l" rtl="0">
                        <a:spcBef>
                          <a:spcPts val="0"/>
                        </a:spcBef>
                        <a:buSzPct val="25000"/>
                        <a:buNone/>
                      </a:pPr>
                      <a:r>
                        <a:rPr lang="en" sz="1200" b="1" u="none" strike="noStrike" cap="none">
                          <a:solidFill>
                            <a:schemeClr val="lt1"/>
                          </a:solidFill>
                          <a:latin typeface="Calibri"/>
                          <a:ea typeface="Calibri"/>
                          <a:cs typeface="Calibri"/>
                          <a:sym typeface="Calibri"/>
                        </a:rPr>
                        <a:t>ETT: Message Validator CCDA R2.1 Validator SEND Upload – xml files from Create/Send</a:t>
                      </a:r>
                    </a:p>
                  </a:txBody>
                  <a:tcPr marL="91450" marR="91450" marT="34300" marB="34300">
                    <a:solidFill>
                      <a:schemeClr val="accent2"/>
                    </a:solidFill>
                  </a:tcPr>
                </a:tc>
              </a:tr>
              <a:tr h="278150">
                <a:tc>
                  <a:txBody>
                    <a:bodyPr/>
                    <a:lstStyle/>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170.315(b)(1) – Transitions of Care (instructions)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170.315(b)(4) – Common Clinical Data Set Summary Record – create (instructions)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170.315(b)(6) – Data Export (instructions)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170.315(b)(9) Care Plan (instructions)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170.315(e)(1) – View Download Transmit (instructions)</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170.315(g)(9) Application Access All Data Request (instructions)</a:t>
                      </a:r>
                    </a:p>
                  </a:txBody>
                  <a:tcPr marL="91450" marR="91450" marT="34300" marB="34300"/>
                </a:tc>
                <a:tc>
                  <a:txBody>
                    <a:bodyPr/>
                    <a:lstStyle/>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170.315(b)(2) – Clinical Information Reconciliation </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170.315(b)(4) – Common Clinical Data Set Summary Record – create</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170.315(b)(6) – Data Export </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170.315(b)(7) – Data Segmentation for Privacy – Sender</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170.315(b)(9) Care Plan </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170.315(e)(1) – View Download Transmit</a:t>
                      </a:r>
                    </a:p>
                    <a:p>
                      <a:pPr marL="215900" marR="0" lvl="0" indent="-215900" algn="l" rtl="0">
                        <a:spcBef>
                          <a:spcPts val="0"/>
                        </a:spcBef>
                        <a:buClr>
                          <a:schemeClr val="dk1"/>
                        </a:buClr>
                        <a:buSzPct val="100000"/>
                        <a:buFont typeface="Noto Sans Symbols"/>
                        <a:buChar char="➢"/>
                      </a:pPr>
                      <a:r>
                        <a:rPr lang="en" sz="1200" b="1">
                          <a:solidFill>
                            <a:schemeClr val="dk1"/>
                          </a:solidFill>
                          <a:latin typeface="Calibri"/>
                          <a:ea typeface="Calibri"/>
                          <a:cs typeface="Calibri"/>
                          <a:sym typeface="Calibri"/>
                        </a:rPr>
                        <a:t>170.315(g)(9) Application Access All Data Request</a:t>
                      </a:r>
                    </a:p>
                  </a:txBody>
                  <a:tcPr marL="91450" marR="91450" marT="34300" marB="34300"/>
                </a:tc>
              </a:tr>
              <a:tr h="278150">
                <a:tc gridSpan="2">
                  <a:txBody>
                    <a:bodyPr/>
                    <a:lstStyle/>
                    <a:p>
                      <a:pPr marL="0" marR="0" lvl="0" indent="0" algn="l" rtl="0">
                        <a:spcBef>
                          <a:spcPts val="0"/>
                        </a:spcBef>
                        <a:buSzPct val="25000"/>
                        <a:buNone/>
                      </a:pPr>
                      <a:r>
                        <a:rPr lang="en" sz="1200" b="1">
                          <a:solidFill>
                            <a:schemeClr val="accent3"/>
                          </a:solidFill>
                          <a:latin typeface="Calibri"/>
                          <a:ea typeface="Calibri"/>
                          <a:cs typeface="Calibri"/>
                          <a:sym typeface="Calibri"/>
                        </a:rPr>
                        <a:t>ETT: Message Validator CCDA R2.1 Validator RECEIVE Download – xml files to Receive</a:t>
                      </a:r>
                    </a:p>
                  </a:txBody>
                  <a:tcPr marL="91450" marR="91450" marT="34300" marB="34300">
                    <a:solidFill>
                      <a:schemeClr val="accent2"/>
                    </a:solidFill>
                  </a:tcPr>
                </a:tc>
                <a:tc hMerge="1">
                  <a:txBody>
                    <a:bodyPr/>
                    <a:lstStyle/>
                    <a:p>
                      <a:endParaRPr lang="en-US"/>
                    </a:p>
                  </a:txBody>
                  <a:tcPr/>
                </a:tc>
              </a:tr>
              <a:tr h="278150">
                <a:tc>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170.315(b)(2) – Clinical Information Reconciliation (xml)</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170.315(b)(5) – Common Clinical Data Set Summary Record – Receive </a:t>
                      </a:r>
                    </a:p>
                  </a:txBody>
                  <a:tcPr marL="91450" marR="91450" marT="34300" marB="34300"/>
                </a:tc>
                <a:tc>
                  <a:txBody>
                    <a:bodyPr/>
                    <a:lstStyle/>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170.315(b)(9) Care Plan </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Negative Testing for CCDS</a:t>
                      </a:r>
                    </a:p>
                    <a:p>
                      <a:pPr marL="215900" marR="0" lvl="0" indent="-215900" algn="l" rtl="0">
                        <a:spcBef>
                          <a:spcPts val="0"/>
                        </a:spcBef>
                        <a:buClr>
                          <a:schemeClr val="dk1"/>
                        </a:buClr>
                        <a:buSzPct val="100000"/>
                        <a:buFont typeface="Noto Sans Symbols"/>
                        <a:buChar char="➢"/>
                      </a:pPr>
                      <a:r>
                        <a:rPr lang="en" sz="1200" b="1" dirty="0">
                          <a:solidFill>
                            <a:schemeClr val="dk1"/>
                          </a:solidFill>
                          <a:latin typeface="Calibri"/>
                          <a:ea typeface="Calibri"/>
                          <a:cs typeface="Calibri"/>
                          <a:sym typeface="Calibri"/>
                        </a:rPr>
                        <a:t>Negative Testing for Care Plan</a:t>
                      </a:r>
                    </a:p>
                    <a:p>
                      <a:pPr marL="0" marR="0" lvl="0" indent="0" algn="l" rtl="0">
                        <a:spcBef>
                          <a:spcPts val="0"/>
                        </a:spcBef>
                        <a:buSzPct val="25000"/>
                        <a:buNone/>
                      </a:pPr>
                      <a:endParaRPr sz="1400" dirty="0"/>
                    </a:p>
                  </a:txBody>
                  <a:tcPr marL="91450" marR="91450" marT="34300" marB="34300"/>
                </a:tc>
              </a:tr>
            </a:tbl>
          </a:graphicData>
        </a:graphic>
      </p:graphicFrame>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MDHT</a:t>
            </a:r>
          </a:p>
        </p:txBody>
      </p:sp>
      <p:sp>
        <p:nvSpPr>
          <p:cNvPr id="438" name="Shape 438"/>
          <p:cNvSpPr txBox="1">
            <a:spLocks noGrp="1"/>
          </p:cNvSpPr>
          <p:nvPr>
            <p:ph sz="half" idx="1"/>
          </p:nvPr>
        </p:nvSpPr>
        <p:spPr>
          <a:xfrm>
            <a:off x="390525" y="3059150"/>
            <a:ext cx="8353499" cy="1447499"/>
          </a:xfrm>
          <a:prstGeom prst="rect">
            <a:avLst/>
          </a:prstGeom>
        </p:spPr>
        <p:txBody>
          <a:bodyPr lIns="91425" tIns="91425" rIns="91425" bIns="91425" anchor="t" anchorCtr="0">
            <a:noAutofit/>
          </a:bodyPr>
          <a:lstStyle/>
          <a:p>
            <a:pPr marL="0" lvl="0" indent="0" rtl="0">
              <a:spcBef>
                <a:spcPts val="0"/>
              </a:spcBef>
              <a:buNone/>
            </a:pPr>
            <a:r>
              <a:rPr lang="en" sz="1400"/>
              <a:t>To retrieve instructions for a C-CDA to be created by the vendor, first click on “Sender SUT Test Data”.</a:t>
            </a:r>
            <a:br>
              <a:rPr lang="en" sz="1400"/>
            </a:br>
            <a:r>
              <a:rPr lang="en" sz="1400"/>
              <a:t>Then select the criteria...</a:t>
            </a:r>
            <a:br>
              <a:rPr lang="en" sz="1400"/>
            </a:br>
            <a:r>
              <a:rPr lang="en" sz="1400"/>
              <a:t/>
            </a:r>
            <a:br>
              <a:rPr lang="en" sz="1400"/>
            </a:br>
            <a:r>
              <a:rPr lang="en" sz="1400"/>
              <a:t>(Alternatively available as a “Download all files” .zip archive.)</a:t>
            </a:r>
          </a:p>
        </p:txBody>
      </p:sp>
      <p:pic>
        <p:nvPicPr>
          <p:cNvPr id="439" name="Shape 439"/>
          <p:cNvPicPr preferRelativeResize="0"/>
          <p:nvPr/>
        </p:nvPicPr>
        <p:blipFill>
          <a:blip r:embed="rId4">
            <a:alphaModFix/>
          </a:blip>
          <a:stretch>
            <a:fillRect/>
          </a:stretch>
        </p:blipFill>
        <p:spPr>
          <a:xfrm>
            <a:off x="0" y="623890"/>
            <a:ext cx="9143999" cy="2435269"/>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45</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43"/>
        <p:cNvGrpSpPr/>
        <p:nvPr/>
      </p:nvGrpSpPr>
      <p:grpSpPr>
        <a:xfrm>
          <a:off x="0" y="0"/>
          <a:ext cx="0" cy="0"/>
          <a:chOff x="0" y="0"/>
          <a:chExt cx="0" cy="0"/>
        </a:xfrm>
      </p:grpSpPr>
      <p:sp>
        <p:nvSpPr>
          <p:cNvPr id="444" name="Shape 444"/>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MDHT</a:t>
            </a:r>
          </a:p>
        </p:txBody>
      </p:sp>
      <p:pic>
        <p:nvPicPr>
          <p:cNvPr id="446" name="Shape 446"/>
          <p:cNvPicPr preferRelativeResize="0"/>
          <p:nvPr/>
        </p:nvPicPr>
        <p:blipFill>
          <a:blip r:embed="rId4">
            <a:alphaModFix/>
          </a:blip>
          <a:stretch>
            <a:fillRect/>
          </a:stretch>
        </p:blipFill>
        <p:spPr>
          <a:xfrm>
            <a:off x="447675" y="748875"/>
            <a:ext cx="8248650" cy="3804075"/>
          </a:xfrm>
          <a:prstGeom prst="rect">
            <a:avLst/>
          </a:prstGeom>
          <a:noFill/>
          <a:ln>
            <a:noFill/>
          </a:ln>
        </p:spPr>
      </p:pic>
      <p:sp>
        <p:nvSpPr>
          <p:cNvPr id="447" name="Shape 447"/>
          <p:cNvSpPr txBox="1"/>
          <p:nvPr/>
        </p:nvSpPr>
        <p:spPr>
          <a:xfrm>
            <a:off x="451625" y="4552950"/>
            <a:ext cx="8229600" cy="479399"/>
          </a:xfrm>
          <a:prstGeom prst="rect">
            <a:avLst/>
          </a:prstGeom>
          <a:noFill/>
          <a:ln>
            <a:noFill/>
          </a:ln>
        </p:spPr>
        <p:txBody>
          <a:bodyPr lIns="91425" tIns="91425" rIns="91425" bIns="91425" anchor="t" anchorCtr="0">
            <a:noAutofit/>
          </a:bodyPr>
          <a:lstStyle/>
          <a:p>
            <a:pPr lvl="0">
              <a:spcBef>
                <a:spcPts val="0"/>
              </a:spcBef>
              <a:buNone/>
            </a:pPr>
            <a:r>
              <a:rPr lang="en" dirty="0"/>
              <a:t>They selected (b)(1) Transitions of Care, Ambulatory, first sample and can now download it.</a:t>
            </a:r>
          </a:p>
        </p:txBody>
      </p:sp>
      <p:sp>
        <p:nvSpPr>
          <p:cNvPr id="2" name="Slide Number Placeholder 1"/>
          <p:cNvSpPr>
            <a:spLocks noGrp="1"/>
          </p:cNvSpPr>
          <p:nvPr>
            <p:ph type="sldNum" sz="quarter" idx="12"/>
          </p:nvPr>
        </p:nvSpPr>
        <p:spPr/>
        <p:txBody>
          <a:bodyPr/>
          <a:lstStyle/>
          <a:p>
            <a:fld id="{22FFB6AE-E1BF-994E-8E90-6BA7B36DE5DD}" type="slidenum">
              <a:rPr lang="en-US" smtClean="0"/>
              <a:t>46</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Direct</a:t>
            </a:r>
          </a:p>
        </p:txBody>
      </p:sp>
      <p:sp>
        <p:nvSpPr>
          <p:cNvPr id="453" name="Shape 453"/>
          <p:cNvSpPr txBox="1">
            <a:spLocks noGrp="1"/>
          </p:cNvSpPr>
          <p:nvPr>
            <p:ph sz="half" idx="1"/>
          </p:nvPr>
        </p:nvSpPr>
        <p:spPr>
          <a:xfrm>
            <a:off x="390525" y="4248150"/>
            <a:ext cx="8303099" cy="617399"/>
          </a:xfrm>
          <a:prstGeom prst="rect">
            <a:avLst/>
          </a:prstGeom>
        </p:spPr>
        <p:txBody>
          <a:bodyPr lIns="91425" tIns="91425" rIns="91425" bIns="91425" anchor="t" anchorCtr="0">
            <a:noAutofit/>
          </a:bodyPr>
          <a:lstStyle/>
          <a:p>
            <a:pPr marL="0" lvl="0" indent="0" rtl="0">
              <a:spcBef>
                <a:spcPts val="0"/>
              </a:spcBef>
              <a:buNone/>
            </a:pPr>
            <a:r>
              <a:rPr lang="en" sz="1400" dirty="0"/>
              <a:t>When they have created the C-CDA based on the downloaded PDF, it can be checked on the same page at the bottom.  They select what they wrote against: (b)(1) Transitions of Care, Ambulatory #1.</a:t>
            </a:r>
          </a:p>
        </p:txBody>
      </p:sp>
      <p:pic>
        <p:nvPicPr>
          <p:cNvPr id="454" name="Shape 454"/>
          <p:cNvPicPr preferRelativeResize="0"/>
          <p:nvPr/>
        </p:nvPicPr>
        <p:blipFill>
          <a:blip r:embed="rId4">
            <a:alphaModFix/>
          </a:blip>
          <a:stretch>
            <a:fillRect/>
          </a:stretch>
        </p:blipFill>
        <p:spPr>
          <a:xfrm>
            <a:off x="390525" y="583001"/>
            <a:ext cx="8115300" cy="3741349"/>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47</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MDHT</a:t>
            </a:r>
          </a:p>
        </p:txBody>
      </p:sp>
      <p:sp>
        <p:nvSpPr>
          <p:cNvPr id="460" name="Shape 460"/>
          <p:cNvSpPr txBox="1">
            <a:spLocks noGrp="1"/>
          </p:cNvSpPr>
          <p:nvPr>
            <p:ph sz="half" idx="1"/>
          </p:nvPr>
        </p:nvSpPr>
        <p:spPr>
          <a:xfrm>
            <a:off x="390525" y="4362151"/>
            <a:ext cx="8115300" cy="571799"/>
          </a:xfrm>
          <a:prstGeom prst="rect">
            <a:avLst/>
          </a:prstGeom>
        </p:spPr>
        <p:txBody>
          <a:bodyPr lIns="91425" tIns="91425" rIns="91425" bIns="91425" anchor="t" anchorCtr="0">
            <a:noAutofit/>
          </a:bodyPr>
          <a:lstStyle/>
          <a:p>
            <a:pPr marL="0" lvl="0" indent="0" rtl="0">
              <a:spcBef>
                <a:spcPts val="0"/>
              </a:spcBef>
              <a:buNone/>
            </a:pPr>
            <a:r>
              <a:rPr lang="en" sz="1400" dirty="0"/>
              <a:t>Upload file, hit validate.</a:t>
            </a:r>
          </a:p>
        </p:txBody>
      </p:sp>
      <p:pic>
        <p:nvPicPr>
          <p:cNvPr id="461" name="Shape 461"/>
          <p:cNvPicPr preferRelativeResize="0"/>
          <p:nvPr/>
        </p:nvPicPr>
        <p:blipFill>
          <a:blip r:embed="rId4">
            <a:alphaModFix/>
          </a:blip>
          <a:stretch>
            <a:fillRect/>
          </a:stretch>
        </p:blipFill>
        <p:spPr>
          <a:xfrm>
            <a:off x="494759" y="895350"/>
            <a:ext cx="6202249" cy="3310825"/>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48</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65"/>
        <p:cNvGrpSpPr/>
        <p:nvPr/>
      </p:nvGrpSpPr>
      <p:grpSpPr>
        <a:xfrm>
          <a:off x="0" y="0"/>
          <a:ext cx="0" cy="0"/>
          <a:chOff x="0" y="0"/>
          <a:chExt cx="0" cy="0"/>
        </a:xfrm>
      </p:grpSpPr>
      <p:sp>
        <p:nvSpPr>
          <p:cNvPr id="466" name="Shape 46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MDHT</a:t>
            </a:r>
          </a:p>
        </p:txBody>
      </p:sp>
      <p:sp>
        <p:nvSpPr>
          <p:cNvPr id="467" name="Shape 467"/>
          <p:cNvSpPr txBox="1">
            <a:spLocks noGrp="1"/>
          </p:cNvSpPr>
          <p:nvPr>
            <p:ph sz="half" idx="1"/>
          </p:nvPr>
        </p:nvSpPr>
        <p:spPr>
          <a:xfrm>
            <a:off x="378400" y="4353450"/>
            <a:ext cx="8229600" cy="428100"/>
          </a:xfrm>
          <a:prstGeom prst="rect">
            <a:avLst/>
          </a:prstGeom>
        </p:spPr>
        <p:txBody>
          <a:bodyPr lIns="91425" tIns="91425" rIns="91425" bIns="91425" anchor="t" anchorCtr="0">
            <a:noAutofit/>
          </a:bodyPr>
          <a:lstStyle/>
          <a:p>
            <a:pPr marL="0" lvl="0" indent="0" rtl="0">
              <a:spcBef>
                <a:spcPts val="0"/>
              </a:spcBef>
              <a:buNone/>
            </a:pPr>
            <a:r>
              <a:rPr lang="en" sz="1400" dirty="0"/>
              <a:t>Validation report. Note the error report for missing effective Time in smoking status.</a:t>
            </a:r>
          </a:p>
        </p:txBody>
      </p:sp>
      <p:pic>
        <p:nvPicPr>
          <p:cNvPr id="468" name="Shape 468"/>
          <p:cNvPicPr preferRelativeResize="0"/>
          <p:nvPr/>
        </p:nvPicPr>
        <p:blipFill>
          <a:blip r:embed="rId4">
            <a:alphaModFix/>
          </a:blip>
          <a:stretch>
            <a:fillRect/>
          </a:stretch>
        </p:blipFill>
        <p:spPr>
          <a:xfrm>
            <a:off x="0" y="829251"/>
            <a:ext cx="9144000" cy="3495099"/>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49</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DCDT</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5</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2362200" y="1012956"/>
            <a:ext cx="1201567" cy="7967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Source or Destination HISP</a:t>
            </a:r>
          </a:p>
          <a:p>
            <a:pPr algn="ctr"/>
            <a:r>
              <a:rPr lang="en-US" dirty="0" smtClean="0">
                <a:solidFill>
                  <a:schemeClr val="tx1"/>
                </a:solidFill>
              </a:rPr>
              <a:t>(SUT)</a:t>
            </a:r>
            <a:endParaRPr lang="en-US" dirty="0">
              <a:solidFill>
                <a:schemeClr val="tx1"/>
              </a:solidFill>
            </a:endParaRPr>
          </a:p>
        </p:txBody>
      </p:sp>
      <p:sp>
        <p:nvSpPr>
          <p:cNvPr id="6" name="Rectangle 5"/>
          <p:cNvSpPr/>
          <p:nvPr/>
        </p:nvSpPr>
        <p:spPr>
          <a:xfrm>
            <a:off x="5638800" y="1100806"/>
            <a:ext cx="1143000" cy="75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DCDT Test Tool</a:t>
            </a:r>
            <a:endParaRPr lang="en-US" dirty="0">
              <a:solidFill>
                <a:schemeClr val="tx1"/>
              </a:solidFill>
            </a:endParaRPr>
          </a:p>
        </p:txBody>
      </p:sp>
      <p:cxnSp>
        <p:nvCxnSpPr>
          <p:cNvPr id="4" name="Straight Arrow Connector 3"/>
          <p:cNvCxnSpPr/>
          <p:nvPr/>
        </p:nvCxnSpPr>
        <p:spPr>
          <a:xfrm>
            <a:off x="3733800" y="1310986"/>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33800" y="1622556"/>
            <a:ext cx="17526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52400" y="3181350"/>
            <a:ext cx="6372257" cy="900246"/>
          </a:xfrm>
          <a:prstGeom prst="rect">
            <a:avLst/>
          </a:prstGeom>
          <a:noFill/>
        </p:spPr>
        <p:txBody>
          <a:bodyPr wrap="none" rtlCol="0">
            <a:spAutoFit/>
          </a:bodyPr>
          <a:lstStyle/>
          <a:p>
            <a:r>
              <a:rPr lang="en-US" sz="1050" u="sng" dirty="0" smtClean="0"/>
              <a:t>Criteria</a:t>
            </a:r>
          </a:p>
          <a:p>
            <a:r>
              <a:rPr lang="en-US" sz="1050" dirty="0" smtClean="0"/>
              <a:t>170.315(h)(1)</a:t>
            </a:r>
          </a:p>
          <a:p>
            <a:pPr marL="285750" lvl="2" indent="-285750">
              <a:buFont typeface="Arial" panose="020B0604020202020204" pitchFamily="34" charset="0"/>
              <a:buChar char="•"/>
            </a:pPr>
            <a:r>
              <a:rPr lang="en-US" sz="1050" dirty="0" smtClean="0"/>
              <a:t>Direct Applicability Statement + IG for Delivery Notification</a:t>
            </a:r>
          </a:p>
          <a:p>
            <a:r>
              <a:rPr lang="en-US" sz="1050" dirty="0" smtClean="0"/>
              <a:t>170.315(h)(2)</a:t>
            </a:r>
          </a:p>
          <a:p>
            <a:pPr marL="285750" indent="-285750">
              <a:buFont typeface="Arial" panose="020B0604020202020204" pitchFamily="34" charset="0"/>
              <a:buChar char="•"/>
            </a:pPr>
            <a:r>
              <a:rPr lang="en-US" sz="1050" dirty="0" smtClean="0"/>
              <a:t>Direct Applicability Statement + IG for Delivery Notification + XDR/XDM for Direct + Edge Protocols</a:t>
            </a:r>
            <a:endParaRPr lang="en-US" sz="1050" dirty="0"/>
          </a:p>
        </p:txBody>
      </p:sp>
      <p:sp>
        <p:nvSpPr>
          <p:cNvPr id="28" name="TextBox 27"/>
          <p:cNvSpPr txBox="1"/>
          <p:nvPr/>
        </p:nvSpPr>
        <p:spPr>
          <a:xfrm>
            <a:off x="152400" y="2236357"/>
            <a:ext cx="8534709" cy="415498"/>
          </a:xfrm>
          <a:prstGeom prst="rect">
            <a:avLst/>
          </a:prstGeom>
          <a:noFill/>
        </p:spPr>
        <p:txBody>
          <a:bodyPr wrap="none" rtlCol="0">
            <a:spAutoFit/>
          </a:bodyPr>
          <a:lstStyle/>
          <a:p>
            <a:r>
              <a:rPr lang="en-US" sz="1050" u="sng" dirty="0" smtClean="0"/>
              <a:t>Usage:</a:t>
            </a:r>
          </a:p>
          <a:p>
            <a:r>
              <a:rPr lang="en-US" sz="1050" dirty="0" smtClean="0"/>
              <a:t>Only used for Direct Certificate Discovery Testing which is part of the Direct Applicability Statement. This </a:t>
            </a:r>
            <a:r>
              <a:rPr lang="en-US" sz="1050" dirty="0" smtClean="0"/>
              <a:t>aspect is </a:t>
            </a:r>
            <a:r>
              <a:rPr lang="en-US" sz="1050" dirty="0" smtClean="0"/>
              <a:t>not tested by the ETT.</a:t>
            </a:r>
            <a:endParaRPr lang="en-US" sz="1050" dirty="0"/>
          </a:p>
        </p:txBody>
      </p:sp>
    </p:spTree>
    <p:extLst>
      <p:ext uri="{BB962C8B-B14F-4D97-AF65-F5344CB8AC3E}">
        <p14:creationId xmlns:p14="http://schemas.microsoft.com/office/powerpoint/2010/main" val="948002099"/>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ppt_x"/>
                                          </p:val>
                                        </p:tav>
                                        <p:tav tm="100000">
                                          <p:val>
                                            <p:strVal val="#ppt_x"/>
                                          </p:val>
                                        </p:tav>
                                      </p:tavLst>
                                    </p:anim>
                                    <p:anim calcmode="lin" valueType="num">
                                      <p:cBhvr additive="base">
                                        <p:cTn id="8"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 grpId="0" animBg="1"/>
      <p:bldP spid="6" grpId="0" animBg="1"/>
      <p:bldP spid="3"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72"/>
        <p:cNvGrpSpPr/>
        <p:nvPr/>
      </p:nvGrpSpPr>
      <p:grpSpPr>
        <a:xfrm>
          <a:off x="0" y="0"/>
          <a:ext cx="0" cy="0"/>
          <a:chOff x="0" y="0"/>
          <a:chExt cx="0" cy="0"/>
        </a:xfrm>
      </p:grpSpPr>
      <p:sp>
        <p:nvSpPr>
          <p:cNvPr id="473" name="Shape 47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Direct</a:t>
            </a:r>
          </a:p>
        </p:txBody>
      </p:sp>
      <p:sp>
        <p:nvSpPr>
          <p:cNvPr id="474" name="Shape 474"/>
          <p:cNvSpPr txBox="1">
            <a:spLocks noGrp="1"/>
          </p:cNvSpPr>
          <p:nvPr>
            <p:ph sz="half" idx="1"/>
          </p:nvPr>
        </p:nvSpPr>
        <p:spPr>
          <a:xfrm>
            <a:off x="338725" y="4391550"/>
            <a:ext cx="8430300" cy="542400"/>
          </a:xfrm>
          <a:prstGeom prst="rect">
            <a:avLst/>
          </a:prstGeom>
        </p:spPr>
        <p:txBody>
          <a:bodyPr lIns="91425" tIns="91425" rIns="91425" bIns="91425" anchor="t" anchorCtr="0">
            <a:noAutofit/>
          </a:bodyPr>
          <a:lstStyle/>
          <a:p>
            <a:pPr marL="0" lvl="0" indent="0" rtl="0">
              <a:spcBef>
                <a:spcPts val="0"/>
              </a:spcBef>
              <a:buNone/>
            </a:pPr>
            <a:r>
              <a:rPr lang="en" sz="1400" dirty="0"/>
              <a:t>To download receiver information relevent to these criteria, there is a receiver button to click to download sample files (includes negative testing).</a:t>
            </a:r>
          </a:p>
        </p:txBody>
      </p:sp>
      <p:pic>
        <p:nvPicPr>
          <p:cNvPr id="475" name="Shape 475"/>
          <p:cNvPicPr preferRelativeResize="0"/>
          <p:nvPr/>
        </p:nvPicPr>
        <p:blipFill>
          <a:blip r:embed="rId4">
            <a:alphaModFix/>
          </a:blip>
          <a:stretch>
            <a:fillRect/>
          </a:stretch>
        </p:blipFill>
        <p:spPr>
          <a:xfrm>
            <a:off x="276225" y="514350"/>
            <a:ext cx="8693524" cy="3964249"/>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50</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79"/>
        <p:cNvGrpSpPr/>
        <p:nvPr/>
      </p:nvGrpSpPr>
      <p:grpSpPr>
        <a:xfrm>
          <a:off x="0" y="0"/>
          <a:ext cx="0" cy="0"/>
          <a:chOff x="0" y="0"/>
          <a:chExt cx="0" cy="0"/>
        </a:xfrm>
      </p:grpSpPr>
      <p:sp>
        <p:nvSpPr>
          <p:cNvPr id="480" name="Shape 48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Direct</a:t>
            </a:r>
          </a:p>
        </p:txBody>
      </p:sp>
      <p:pic>
        <p:nvPicPr>
          <p:cNvPr id="482" name="Shape 482"/>
          <p:cNvPicPr preferRelativeResize="0"/>
          <p:nvPr/>
        </p:nvPicPr>
        <p:blipFill>
          <a:blip r:embed="rId4">
            <a:alphaModFix/>
          </a:blip>
          <a:stretch>
            <a:fillRect/>
          </a:stretch>
        </p:blipFill>
        <p:spPr>
          <a:xfrm>
            <a:off x="0" y="734318"/>
            <a:ext cx="9144000" cy="4047232"/>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51</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86"/>
        <p:cNvGrpSpPr/>
        <p:nvPr/>
      </p:nvGrpSpPr>
      <p:grpSpPr>
        <a:xfrm>
          <a:off x="0" y="0"/>
          <a:ext cx="0" cy="0"/>
          <a:chOff x="0" y="0"/>
          <a:chExt cx="0" cy="0"/>
        </a:xfrm>
      </p:grpSpPr>
      <p:sp>
        <p:nvSpPr>
          <p:cNvPr id="487" name="Shape 48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Direct</a:t>
            </a:r>
          </a:p>
        </p:txBody>
      </p:sp>
      <p:sp>
        <p:nvSpPr>
          <p:cNvPr id="488" name="Shape 488"/>
          <p:cNvSpPr txBox="1">
            <a:spLocks noGrp="1"/>
          </p:cNvSpPr>
          <p:nvPr>
            <p:ph sz="half" idx="1"/>
          </p:nvPr>
        </p:nvSpPr>
        <p:spPr>
          <a:xfrm>
            <a:off x="390525" y="623900"/>
            <a:ext cx="8378399" cy="3882599"/>
          </a:xfrm>
          <a:prstGeom prst="rect">
            <a:avLst/>
          </a:prstGeom>
        </p:spPr>
        <p:txBody>
          <a:bodyPr lIns="91425" tIns="91425" rIns="91425" bIns="91425" anchor="t" anchorCtr="0">
            <a:noAutofit/>
          </a:bodyPr>
          <a:lstStyle/>
          <a:p>
            <a:pPr marL="457200" lvl="0" indent="-228600" rtl="0">
              <a:spcBef>
                <a:spcPts val="0"/>
              </a:spcBef>
            </a:pPr>
            <a:r>
              <a:rPr lang="en"/>
              <a:t>What’s the same (UI):</a:t>
            </a:r>
          </a:p>
          <a:p>
            <a:pPr marL="914400" lvl="1" indent="-228600" rtl="0">
              <a:spcBef>
                <a:spcPts val="0"/>
              </a:spcBef>
            </a:pPr>
            <a:r>
              <a:rPr lang="en"/>
              <a:t>Still must register a Direct Address with at least one Contact Address in order to receive validation report.</a:t>
            </a:r>
          </a:p>
          <a:p>
            <a:pPr marL="914400" lvl="1" indent="-228600" rtl="0">
              <a:spcBef>
                <a:spcPts val="0"/>
              </a:spcBef>
            </a:pPr>
            <a:r>
              <a:rPr lang="en"/>
              <a:t>Can still send Direct message to custom endpoint.</a:t>
            </a:r>
          </a:p>
          <a:p>
            <a:pPr marL="914400" lvl="1" indent="-228600" rtl="0">
              <a:spcBef>
                <a:spcPts val="0"/>
              </a:spcBef>
            </a:pPr>
            <a:r>
              <a:rPr lang="en"/>
              <a:t>Standalone Direct Message Validator (for debugging)</a:t>
            </a:r>
          </a:p>
          <a:p>
            <a:pPr marL="457200" lvl="0" indent="-228600" rtl="0">
              <a:spcBef>
                <a:spcPts val="0"/>
              </a:spcBef>
            </a:pPr>
            <a:r>
              <a:rPr lang="en"/>
              <a:t>What’s different (UI)</a:t>
            </a:r>
          </a:p>
          <a:p>
            <a:pPr marL="914400" lvl="1" indent="-228600" rtl="0">
              <a:spcBef>
                <a:spcPts val="0"/>
              </a:spcBef>
            </a:pPr>
            <a:r>
              <a:rPr lang="en"/>
              <a:t>Instead of picklist of validation endpoints, dynamically generated because of volume.</a:t>
            </a:r>
          </a:p>
        </p:txBody>
      </p:sp>
      <p:sp>
        <p:nvSpPr>
          <p:cNvPr id="2" name="Slide Number Placeholder 1"/>
          <p:cNvSpPr>
            <a:spLocks noGrp="1"/>
          </p:cNvSpPr>
          <p:nvPr>
            <p:ph type="sldNum" sz="quarter" idx="12"/>
          </p:nvPr>
        </p:nvSpPr>
        <p:spPr/>
        <p:txBody>
          <a:bodyPr/>
          <a:lstStyle/>
          <a:p>
            <a:fld id="{22FFB6AE-E1BF-994E-8E90-6BA7B36DE5DD}" type="slidenum">
              <a:rPr lang="en-US" smtClean="0"/>
              <a:t>52</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92"/>
        <p:cNvGrpSpPr/>
        <p:nvPr/>
      </p:nvGrpSpPr>
      <p:grpSpPr>
        <a:xfrm>
          <a:off x="0" y="0"/>
          <a:ext cx="0" cy="0"/>
          <a:chOff x="0" y="0"/>
          <a:chExt cx="0" cy="0"/>
        </a:xfrm>
      </p:grpSpPr>
      <p:pic>
        <p:nvPicPr>
          <p:cNvPr id="493" name="Shape 493"/>
          <p:cNvPicPr preferRelativeResize="0"/>
          <p:nvPr/>
        </p:nvPicPr>
        <p:blipFill rotWithShape="1">
          <a:blip r:embed="rId4">
            <a:alphaModFix/>
          </a:blip>
          <a:srcRect/>
          <a:stretch/>
        </p:blipFill>
        <p:spPr>
          <a:xfrm>
            <a:off x="6162675" y="3561151"/>
            <a:ext cx="2609699" cy="1144199"/>
          </a:xfrm>
          <a:prstGeom prst="rect">
            <a:avLst/>
          </a:prstGeom>
          <a:noFill/>
          <a:ln w="9525" cap="flat" cmpd="sng">
            <a:solidFill>
              <a:schemeClr val="dk1"/>
            </a:solidFill>
            <a:prstDash val="solid"/>
            <a:miter/>
            <a:headEnd type="none" w="med" len="med"/>
            <a:tailEnd type="none" w="med" len="med"/>
          </a:ln>
        </p:spPr>
      </p:pic>
      <p:pic>
        <p:nvPicPr>
          <p:cNvPr id="494" name="Shape 494"/>
          <p:cNvPicPr preferRelativeResize="0"/>
          <p:nvPr/>
        </p:nvPicPr>
        <p:blipFill rotWithShape="1">
          <a:blip r:embed="rId5">
            <a:alphaModFix/>
          </a:blip>
          <a:srcRect/>
          <a:stretch/>
        </p:blipFill>
        <p:spPr>
          <a:xfrm>
            <a:off x="2425700" y="711985"/>
            <a:ext cx="6238800" cy="597600"/>
          </a:xfrm>
          <a:prstGeom prst="rect">
            <a:avLst/>
          </a:prstGeom>
          <a:noFill/>
          <a:ln w="9525" cap="flat" cmpd="sng">
            <a:solidFill>
              <a:schemeClr val="dk1"/>
            </a:solidFill>
            <a:prstDash val="solid"/>
            <a:miter/>
            <a:headEnd type="none" w="med" len="med"/>
            <a:tailEnd type="none" w="med" len="med"/>
          </a:ln>
        </p:spPr>
      </p:pic>
      <p:sp>
        <p:nvSpPr>
          <p:cNvPr id="495" name="Shape 495"/>
          <p:cNvSpPr txBox="1">
            <a:spLocks noGrp="1"/>
          </p:cNvSpPr>
          <p:nvPr>
            <p:ph type="title"/>
          </p:nvPr>
        </p:nvSpPr>
        <p:spPr>
          <a:xfrm>
            <a:off x="276225" y="209550"/>
            <a:ext cx="8229600" cy="3465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12445"/>
              </a:buClr>
              <a:buSzPct val="25000"/>
              <a:buFont typeface="Arial"/>
              <a:buNone/>
            </a:pPr>
            <a:r>
              <a:rPr lang="en" sz="2400" b="1" i="0" u="none" strike="noStrike" cap="none">
                <a:solidFill>
                  <a:srgbClr val="012445"/>
                </a:solidFill>
                <a:latin typeface="Arial"/>
                <a:ea typeface="Arial"/>
                <a:cs typeface="Arial"/>
                <a:sym typeface="Arial"/>
              </a:rPr>
              <a:t>Register Direct </a:t>
            </a:r>
          </a:p>
        </p:txBody>
      </p:sp>
      <p:grpSp>
        <p:nvGrpSpPr>
          <p:cNvPr id="496" name="Shape 496"/>
          <p:cNvGrpSpPr/>
          <p:nvPr/>
        </p:nvGrpSpPr>
        <p:grpSpPr>
          <a:xfrm>
            <a:off x="211468" y="565626"/>
            <a:ext cx="2691761" cy="229499"/>
            <a:chOff x="0" y="0"/>
            <a:chExt cx="2147483647" cy="2147483647"/>
          </a:xfrm>
        </p:grpSpPr>
        <p:sp>
          <p:nvSpPr>
            <p:cNvPr id="497" name="Shape 497"/>
            <p:cNvSpPr txBox="1"/>
            <p:nvPr/>
          </p:nvSpPr>
          <p:spPr>
            <a:xfrm>
              <a:off x="114612417" y="860883933"/>
              <a:ext cx="1383800499" cy="1286599713"/>
            </a:xfrm>
            <a:prstGeom prst="rect">
              <a:avLst/>
            </a:prstGeom>
            <a:solidFill>
              <a:srgbClr val="F2EECE"/>
            </a:solidFill>
            <a:ln w="28575" cap="flat"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Select the “Register Direct.</a:t>
              </a:r>
            </a:p>
          </p:txBody>
        </p:sp>
        <p:sp>
          <p:nvSpPr>
            <p:cNvPr id="498" name="Shape 498"/>
            <p:cNvSpPr/>
            <p:nvPr/>
          </p:nvSpPr>
          <p:spPr>
            <a:xfrm>
              <a:off x="0" y="0"/>
              <a:ext cx="202683650" cy="1598784132"/>
            </a:xfrm>
            <a:prstGeom prst="ellipse">
              <a:avLst/>
            </a:prstGeom>
            <a:gradFill>
              <a:gsLst>
                <a:gs pos="0">
                  <a:srgbClr val="002060"/>
                </a:gs>
                <a:gs pos="50000">
                  <a:srgbClr val="262673"/>
                </a:gs>
                <a:gs pos="100000">
                  <a:srgbClr val="8FB4FF"/>
                </a:gs>
              </a:gsLst>
              <a:lin ang="16200038" scaled="0"/>
            </a:gradFill>
            <a:ln w="9525" cap="flat" cmpd="sng">
              <a:solidFill>
                <a:schemeClr val="l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0" i="0" u="none">
                  <a:solidFill>
                    <a:schemeClr val="lt1"/>
                  </a:solidFill>
                  <a:latin typeface="Arial"/>
                  <a:ea typeface="Arial"/>
                  <a:cs typeface="Arial"/>
                  <a:sym typeface="Arial"/>
                </a:rPr>
                <a:t>1</a:t>
              </a:r>
            </a:p>
          </p:txBody>
        </p:sp>
        <p:cxnSp>
          <p:nvCxnSpPr>
            <p:cNvPr id="499" name="Shape 499"/>
            <p:cNvCxnSpPr/>
            <p:nvPr/>
          </p:nvCxnSpPr>
          <p:spPr>
            <a:xfrm>
              <a:off x="1508064596" y="1447421112"/>
              <a:ext cx="639419050" cy="0"/>
            </a:xfrm>
            <a:prstGeom prst="straightConnector1">
              <a:avLst/>
            </a:prstGeom>
            <a:solidFill>
              <a:schemeClr val="accent1"/>
            </a:solidFill>
            <a:ln w="28575" cap="flat" cmpd="sng">
              <a:solidFill>
                <a:srgbClr val="7F7F7F"/>
              </a:solidFill>
              <a:prstDash val="solid"/>
              <a:miter/>
              <a:headEnd type="none" w="med" len="med"/>
              <a:tailEnd type="oval" w="med" len="med"/>
            </a:ln>
          </p:spPr>
        </p:cxnSp>
      </p:grpSp>
      <p:pic>
        <p:nvPicPr>
          <p:cNvPr id="500" name="Shape 500"/>
          <p:cNvPicPr preferRelativeResize="0"/>
          <p:nvPr/>
        </p:nvPicPr>
        <p:blipFill rotWithShape="1">
          <a:blip r:embed="rId6">
            <a:alphaModFix/>
          </a:blip>
          <a:srcRect/>
          <a:stretch/>
        </p:blipFill>
        <p:spPr>
          <a:xfrm>
            <a:off x="1096962" y="1368020"/>
            <a:ext cx="6621600" cy="2041799"/>
          </a:xfrm>
          <a:prstGeom prst="rect">
            <a:avLst/>
          </a:prstGeom>
          <a:noFill/>
          <a:ln w="9525" cap="flat" cmpd="sng">
            <a:solidFill>
              <a:schemeClr val="dk1"/>
            </a:solidFill>
            <a:prstDash val="solid"/>
            <a:miter/>
            <a:headEnd type="none" w="med" len="med"/>
            <a:tailEnd type="none" w="med" len="med"/>
          </a:ln>
        </p:spPr>
      </p:pic>
      <p:grpSp>
        <p:nvGrpSpPr>
          <p:cNvPr id="501" name="Shape 501"/>
          <p:cNvGrpSpPr/>
          <p:nvPr/>
        </p:nvGrpSpPr>
        <p:grpSpPr>
          <a:xfrm>
            <a:off x="4516712" y="3173745"/>
            <a:ext cx="1543082" cy="1409996"/>
            <a:chOff x="0" y="0"/>
            <a:chExt cx="2147483647" cy="2147483647"/>
          </a:xfrm>
        </p:grpSpPr>
        <p:sp>
          <p:nvSpPr>
            <p:cNvPr id="502" name="Shape 502"/>
            <p:cNvSpPr txBox="1"/>
            <p:nvPr/>
          </p:nvSpPr>
          <p:spPr>
            <a:xfrm>
              <a:off x="199828994" y="129110101"/>
              <a:ext cx="1491224753" cy="2018373545"/>
            </a:xfrm>
            <a:prstGeom prst="rect">
              <a:avLst/>
            </a:prstGeom>
            <a:solidFill>
              <a:srgbClr val="F2EECE"/>
            </a:solidFill>
            <a:ln w="28575" cap="flat"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Enter the contact Email address you would like to receive the validation report message. </a:t>
              </a:r>
            </a:p>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(Note: you can enter more than one.)</a:t>
              </a:r>
            </a:p>
          </p:txBody>
        </p:sp>
        <p:sp>
          <p:nvSpPr>
            <p:cNvPr id="503" name="Shape 503"/>
            <p:cNvSpPr/>
            <p:nvPr/>
          </p:nvSpPr>
          <p:spPr>
            <a:xfrm>
              <a:off x="0" y="0"/>
              <a:ext cx="353357061" cy="259775485"/>
            </a:xfrm>
            <a:prstGeom prst="ellipse">
              <a:avLst/>
            </a:prstGeom>
            <a:gradFill>
              <a:gsLst>
                <a:gs pos="0">
                  <a:srgbClr val="002060"/>
                </a:gs>
                <a:gs pos="50000">
                  <a:srgbClr val="262673"/>
                </a:gs>
                <a:gs pos="100000">
                  <a:srgbClr val="8FB4FF"/>
                </a:gs>
              </a:gsLst>
              <a:lin ang="16200038" scaled="0"/>
            </a:gradFill>
            <a:ln w="9525" cap="flat" cmpd="sng">
              <a:solidFill>
                <a:schemeClr val="l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0" i="0" u="none">
                  <a:solidFill>
                    <a:schemeClr val="lt1"/>
                  </a:solidFill>
                  <a:latin typeface="Arial"/>
                  <a:ea typeface="Arial"/>
                  <a:cs typeface="Arial"/>
                  <a:sym typeface="Arial"/>
                </a:rPr>
                <a:t>3</a:t>
              </a:r>
            </a:p>
          </p:txBody>
        </p:sp>
        <p:cxnSp>
          <p:nvCxnSpPr>
            <p:cNvPr id="504" name="Shape 504"/>
            <p:cNvCxnSpPr/>
            <p:nvPr/>
          </p:nvCxnSpPr>
          <p:spPr>
            <a:xfrm>
              <a:off x="1691065554" y="531846039"/>
              <a:ext cx="456418092" cy="207512535"/>
            </a:xfrm>
            <a:prstGeom prst="straightConnector1">
              <a:avLst/>
            </a:prstGeom>
            <a:solidFill>
              <a:schemeClr val="accent1"/>
            </a:solidFill>
            <a:ln w="28575" cap="flat" cmpd="sng">
              <a:solidFill>
                <a:srgbClr val="7F7F7F"/>
              </a:solidFill>
              <a:prstDash val="solid"/>
              <a:miter/>
              <a:headEnd type="none" w="med" len="med"/>
              <a:tailEnd type="oval" w="med" len="med"/>
            </a:ln>
          </p:spPr>
        </p:cxnSp>
      </p:grpSp>
      <p:pic>
        <p:nvPicPr>
          <p:cNvPr id="505" name="Shape 505"/>
          <p:cNvPicPr preferRelativeResize="0"/>
          <p:nvPr/>
        </p:nvPicPr>
        <p:blipFill rotWithShape="1">
          <a:blip r:embed="rId7">
            <a:alphaModFix/>
          </a:blip>
          <a:srcRect/>
          <a:stretch/>
        </p:blipFill>
        <p:spPr>
          <a:xfrm>
            <a:off x="303212" y="3561151"/>
            <a:ext cx="2725799" cy="1144199"/>
          </a:xfrm>
          <a:prstGeom prst="rect">
            <a:avLst/>
          </a:prstGeom>
          <a:noFill/>
          <a:ln w="9525" cap="flat" cmpd="sng">
            <a:solidFill>
              <a:schemeClr val="dk1"/>
            </a:solidFill>
            <a:prstDash val="solid"/>
            <a:miter/>
            <a:headEnd type="none" w="med" len="med"/>
            <a:tailEnd type="none" w="med" len="med"/>
          </a:ln>
        </p:spPr>
      </p:pic>
      <p:pic>
        <p:nvPicPr>
          <p:cNvPr id="506" name="Shape 506"/>
          <p:cNvPicPr preferRelativeResize="0"/>
          <p:nvPr/>
        </p:nvPicPr>
        <p:blipFill rotWithShape="1">
          <a:blip r:embed="rId8">
            <a:alphaModFix/>
          </a:blip>
          <a:srcRect/>
          <a:stretch/>
        </p:blipFill>
        <p:spPr>
          <a:xfrm>
            <a:off x="6162675" y="1365638"/>
            <a:ext cx="2836799" cy="289200"/>
          </a:xfrm>
          <a:prstGeom prst="rect">
            <a:avLst/>
          </a:prstGeom>
          <a:noFill/>
          <a:ln w="9525" cap="flat" cmpd="sng">
            <a:solidFill>
              <a:schemeClr val="dk1"/>
            </a:solidFill>
            <a:prstDash val="solid"/>
            <a:miter/>
            <a:headEnd type="none" w="med" len="med"/>
            <a:tailEnd type="none" w="med" len="med"/>
          </a:ln>
        </p:spPr>
      </p:pic>
      <p:pic>
        <p:nvPicPr>
          <p:cNvPr id="507" name="Shape 507"/>
          <p:cNvPicPr preferRelativeResize="0"/>
          <p:nvPr/>
        </p:nvPicPr>
        <p:blipFill rotWithShape="1">
          <a:blip r:embed="rId9">
            <a:alphaModFix/>
          </a:blip>
          <a:srcRect/>
          <a:stretch/>
        </p:blipFill>
        <p:spPr>
          <a:xfrm>
            <a:off x="7332661" y="3013463"/>
            <a:ext cx="1314300" cy="235799"/>
          </a:xfrm>
          <a:prstGeom prst="rect">
            <a:avLst/>
          </a:prstGeom>
          <a:noFill/>
          <a:ln w="9525" cap="flat" cmpd="sng">
            <a:solidFill>
              <a:schemeClr val="dk1"/>
            </a:solidFill>
            <a:prstDash val="solid"/>
            <a:miter/>
            <a:headEnd type="none" w="med" len="med"/>
            <a:tailEnd type="none" w="med" len="med"/>
          </a:ln>
        </p:spPr>
      </p:pic>
      <p:grpSp>
        <p:nvGrpSpPr>
          <p:cNvPr id="508" name="Shape 508"/>
          <p:cNvGrpSpPr/>
          <p:nvPr/>
        </p:nvGrpSpPr>
        <p:grpSpPr>
          <a:xfrm>
            <a:off x="3078608" y="3578883"/>
            <a:ext cx="1442240" cy="593316"/>
            <a:chOff x="0" y="0"/>
            <a:chExt cx="2147483647" cy="2147483647"/>
          </a:xfrm>
        </p:grpSpPr>
        <p:sp>
          <p:nvSpPr>
            <p:cNvPr id="509" name="Shape 509"/>
            <p:cNvSpPr txBox="1"/>
            <p:nvPr/>
          </p:nvSpPr>
          <p:spPr>
            <a:xfrm>
              <a:off x="552082171" y="233740387"/>
              <a:ext cx="1595401474" cy="1913743259"/>
            </a:xfrm>
            <a:prstGeom prst="rect">
              <a:avLst/>
            </a:prstGeom>
            <a:solidFill>
              <a:srgbClr val="F2EECE"/>
            </a:solidFill>
            <a:ln w="28575" cap="flat"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Register </a:t>
              </a:r>
              <a:r>
                <a:rPr lang="en" sz="800">
                  <a:solidFill>
                    <a:schemeClr val="dk1"/>
                  </a:solidFill>
                </a:rPr>
                <a:t>your Direct Email Address.</a:t>
              </a:r>
            </a:p>
          </p:txBody>
        </p:sp>
        <p:sp>
          <p:nvSpPr>
            <p:cNvPr id="510" name="Shape 510"/>
            <p:cNvSpPr/>
            <p:nvPr/>
          </p:nvSpPr>
          <p:spPr>
            <a:xfrm>
              <a:off x="358290511" y="0"/>
              <a:ext cx="378570223" cy="617218220"/>
            </a:xfrm>
            <a:prstGeom prst="ellipse">
              <a:avLst/>
            </a:prstGeom>
            <a:gradFill>
              <a:gsLst>
                <a:gs pos="0">
                  <a:srgbClr val="002060"/>
                </a:gs>
                <a:gs pos="50000">
                  <a:srgbClr val="262673"/>
                </a:gs>
                <a:gs pos="100000">
                  <a:srgbClr val="8FB4FF"/>
                </a:gs>
              </a:gsLst>
              <a:lin ang="16200038" scaled="0"/>
            </a:gradFill>
            <a:ln w="9525" cap="flat" cmpd="sng">
              <a:solidFill>
                <a:schemeClr val="l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0" i="0" u="none">
                  <a:solidFill>
                    <a:schemeClr val="lt1"/>
                  </a:solidFill>
                  <a:latin typeface="Arial"/>
                  <a:ea typeface="Arial"/>
                  <a:cs typeface="Arial"/>
                  <a:sym typeface="Arial"/>
                </a:rPr>
                <a:t>2</a:t>
              </a:r>
            </a:p>
          </p:txBody>
        </p:sp>
        <p:cxnSp>
          <p:nvCxnSpPr>
            <p:cNvPr id="511" name="Shape 511"/>
            <p:cNvCxnSpPr/>
            <p:nvPr/>
          </p:nvCxnSpPr>
          <p:spPr>
            <a:xfrm rot="10800000">
              <a:off x="0" y="872871397"/>
              <a:ext cx="547574904" cy="792525238"/>
            </a:xfrm>
            <a:prstGeom prst="straightConnector1">
              <a:avLst/>
            </a:prstGeom>
            <a:solidFill>
              <a:schemeClr val="accent1"/>
            </a:solidFill>
            <a:ln w="28575" cap="flat" cmpd="sng">
              <a:solidFill>
                <a:srgbClr val="7F7F7F"/>
              </a:solidFill>
              <a:prstDash val="solid"/>
              <a:miter/>
              <a:headEnd type="none" w="med" len="med"/>
              <a:tailEnd type="oval" w="med" len="med"/>
            </a:ln>
          </p:spPr>
        </p:cxnSp>
      </p:grpSp>
      <p:grpSp>
        <p:nvGrpSpPr>
          <p:cNvPr id="512" name="Shape 512"/>
          <p:cNvGrpSpPr/>
          <p:nvPr/>
        </p:nvGrpSpPr>
        <p:grpSpPr>
          <a:xfrm>
            <a:off x="7772853" y="1315675"/>
            <a:ext cx="1198532" cy="669863"/>
            <a:chOff x="0" y="0"/>
            <a:chExt cx="2147483647" cy="2147483647"/>
          </a:xfrm>
        </p:grpSpPr>
        <p:sp>
          <p:nvSpPr>
            <p:cNvPr id="513" name="Shape 513"/>
            <p:cNvSpPr txBox="1"/>
            <p:nvPr/>
          </p:nvSpPr>
          <p:spPr>
            <a:xfrm>
              <a:off x="227762948" y="702873305"/>
              <a:ext cx="1919720698" cy="1444610342"/>
            </a:xfrm>
            <a:prstGeom prst="rect">
              <a:avLst/>
            </a:prstGeom>
            <a:solidFill>
              <a:srgbClr val="F2EECE"/>
            </a:solidFill>
            <a:ln w="28575" cap="flat" cmpd="sng">
              <a:solidFill>
                <a:srgbClr val="7F7F7F"/>
              </a:solidFill>
              <a:prstDash val="solid"/>
              <a:miter/>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00" b="0" i="0" u="none">
                  <a:solidFill>
                    <a:schemeClr val="dk1"/>
                  </a:solidFill>
                  <a:latin typeface="Arial"/>
                  <a:ea typeface="Arial"/>
                  <a:cs typeface="Arial"/>
                  <a:sym typeface="Arial"/>
                </a:rPr>
                <a:t>A message will display when the email address has been successfully added.</a:t>
              </a:r>
            </a:p>
          </p:txBody>
        </p:sp>
        <p:sp>
          <p:nvSpPr>
            <p:cNvPr id="514" name="Shape 514"/>
            <p:cNvSpPr/>
            <p:nvPr/>
          </p:nvSpPr>
          <p:spPr>
            <a:xfrm>
              <a:off x="0" y="356294738"/>
              <a:ext cx="455527726" cy="547397532"/>
            </a:xfrm>
            <a:prstGeom prst="ellipse">
              <a:avLst/>
            </a:prstGeom>
            <a:gradFill>
              <a:gsLst>
                <a:gs pos="0">
                  <a:srgbClr val="002060"/>
                </a:gs>
                <a:gs pos="50000">
                  <a:srgbClr val="262673"/>
                </a:gs>
                <a:gs pos="100000">
                  <a:srgbClr val="8FB4FF"/>
                </a:gs>
              </a:gsLst>
              <a:lin ang="16200038" scaled="0"/>
            </a:gradFill>
            <a:ln w="9525" cap="flat" cmpd="sng">
              <a:solidFill>
                <a:schemeClr val="l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200" b="0" i="0" u="none">
                  <a:solidFill>
                    <a:schemeClr val="lt1"/>
                  </a:solidFill>
                  <a:latin typeface="Arial"/>
                  <a:ea typeface="Arial"/>
                  <a:cs typeface="Arial"/>
                  <a:sym typeface="Arial"/>
                </a:rPr>
                <a:t>4</a:t>
              </a:r>
            </a:p>
          </p:txBody>
        </p:sp>
        <p:cxnSp>
          <p:nvCxnSpPr>
            <p:cNvPr id="515" name="Shape 515"/>
            <p:cNvCxnSpPr/>
            <p:nvPr/>
          </p:nvCxnSpPr>
          <p:spPr>
            <a:xfrm rot="10800000">
              <a:off x="528736110" y="0"/>
              <a:ext cx="658887198" cy="702873304"/>
            </a:xfrm>
            <a:prstGeom prst="straightConnector1">
              <a:avLst/>
            </a:prstGeom>
            <a:solidFill>
              <a:schemeClr val="accent1"/>
            </a:solidFill>
            <a:ln w="28575" cap="flat" cmpd="sng">
              <a:solidFill>
                <a:srgbClr val="7F7F7F"/>
              </a:solidFill>
              <a:prstDash val="solid"/>
              <a:miter/>
              <a:headEnd type="none" w="med" len="med"/>
              <a:tailEnd type="oval" w="med" len="med"/>
            </a:ln>
          </p:spPr>
        </p:cxnSp>
      </p:gr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19"/>
        <p:cNvGrpSpPr/>
        <p:nvPr/>
      </p:nvGrpSpPr>
      <p:grpSpPr>
        <a:xfrm>
          <a:off x="0" y="0"/>
          <a:ext cx="0" cy="0"/>
          <a:chOff x="0" y="0"/>
          <a:chExt cx="0" cy="0"/>
        </a:xfrm>
      </p:grpSpPr>
      <p:sp>
        <p:nvSpPr>
          <p:cNvPr id="520" name="Shape 52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Sample Selection</a:t>
            </a:r>
          </a:p>
        </p:txBody>
      </p:sp>
      <p:sp>
        <p:nvSpPr>
          <p:cNvPr id="521" name="Shape 521"/>
          <p:cNvSpPr txBox="1">
            <a:spLocks noGrp="1"/>
          </p:cNvSpPr>
          <p:nvPr>
            <p:ph sz="half" idx="1"/>
          </p:nvPr>
        </p:nvSpPr>
        <p:spPr>
          <a:xfrm>
            <a:off x="390525" y="623900"/>
            <a:ext cx="2795999" cy="3882599"/>
          </a:xfrm>
          <a:prstGeom prst="rect">
            <a:avLst/>
          </a:prstGeom>
        </p:spPr>
        <p:txBody>
          <a:bodyPr lIns="91425" tIns="91425" rIns="91425" bIns="91425" anchor="t" anchorCtr="0">
            <a:noAutofit/>
          </a:bodyPr>
          <a:lstStyle/>
          <a:p>
            <a:pPr marL="0" lvl="0" indent="0" rtl="0">
              <a:spcBef>
                <a:spcPts val="0"/>
              </a:spcBef>
              <a:buNone/>
            </a:pPr>
            <a:r>
              <a:rPr lang="en" sz="1400"/>
              <a:t>Same widget to generate the validation endpoint as in MDHT standalone page.</a:t>
            </a:r>
          </a:p>
          <a:p>
            <a:pPr marL="0" lvl="0" indent="0" rtl="0">
              <a:spcBef>
                <a:spcPts val="0"/>
              </a:spcBef>
              <a:buNone/>
            </a:pPr>
            <a:endParaRPr sz="1400"/>
          </a:p>
          <a:p>
            <a:pPr marL="0" lvl="0" indent="0" rtl="0">
              <a:spcBef>
                <a:spcPts val="0"/>
              </a:spcBef>
              <a:buNone/>
            </a:pPr>
            <a:r>
              <a:rPr lang="en" sz="1400"/>
              <a:t>Search feature.</a:t>
            </a:r>
          </a:p>
        </p:txBody>
      </p:sp>
      <p:pic>
        <p:nvPicPr>
          <p:cNvPr id="522" name="Shape 522"/>
          <p:cNvPicPr preferRelativeResize="0"/>
          <p:nvPr/>
        </p:nvPicPr>
        <p:blipFill>
          <a:blip r:embed="rId4">
            <a:alphaModFix/>
          </a:blip>
          <a:stretch>
            <a:fillRect/>
          </a:stretch>
        </p:blipFill>
        <p:spPr>
          <a:xfrm>
            <a:off x="3412275" y="351250"/>
            <a:ext cx="5507300" cy="4506500"/>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54</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26"/>
        <p:cNvGrpSpPr/>
        <p:nvPr/>
      </p:nvGrpSpPr>
      <p:grpSpPr>
        <a:xfrm>
          <a:off x="0" y="0"/>
          <a:ext cx="0" cy="0"/>
          <a:chOff x="0" y="0"/>
          <a:chExt cx="0" cy="0"/>
        </a:xfrm>
      </p:grpSpPr>
      <p:sp>
        <p:nvSpPr>
          <p:cNvPr id="527" name="Shape 52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528" name="Shape 528"/>
          <p:cNvSpPr txBox="1">
            <a:spLocks noGrp="1"/>
          </p:cNvSpPr>
          <p:nvPr>
            <p:ph sz="half" idx="1"/>
          </p:nvPr>
        </p:nvSpPr>
        <p:spPr>
          <a:xfrm>
            <a:off x="390525" y="623900"/>
            <a:ext cx="2795999" cy="3882599"/>
          </a:xfrm>
          <a:prstGeom prst="rect">
            <a:avLst/>
          </a:prstGeom>
        </p:spPr>
        <p:txBody>
          <a:bodyPr lIns="91425" tIns="91425" rIns="91425" bIns="91425" anchor="t" anchorCtr="0">
            <a:noAutofit/>
          </a:bodyPr>
          <a:lstStyle/>
          <a:p>
            <a:pPr marL="457200" lvl="0" indent="-228600" rtl="0">
              <a:spcBef>
                <a:spcPts val="0"/>
              </a:spcBef>
            </a:pPr>
            <a:r>
              <a:rPr lang="en"/>
              <a:t>The Direct To Address is dynamically generated on main Direct screen depending on validation requested.</a:t>
            </a:r>
          </a:p>
        </p:txBody>
      </p:sp>
      <p:pic>
        <p:nvPicPr>
          <p:cNvPr id="529" name="Shape 529"/>
          <p:cNvPicPr preferRelativeResize="0"/>
          <p:nvPr/>
        </p:nvPicPr>
        <p:blipFill>
          <a:blip r:embed="rId4">
            <a:alphaModFix/>
          </a:blip>
          <a:stretch>
            <a:fillRect/>
          </a:stretch>
        </p:blipFill>
        <p:spPr>
          <a:xfrm>
            <a:off x="2979812" y="828675"/>
            <a:ext cx="5743575" cy="2809875"/>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55</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33"/>
        <p:cNvGrpSpPr/>
        <p:nvPr/>
      </p:nvGrpSpPr>
      <p:grpSpPr>
        <a:xfrm>
          <a:off x="0" y="0"/>
          <a:ext cx="0" cy="0"/>
          <a:chOff x="0" y="0"/>
          <a:chExt cx="0" cy="0"/>
        </a:xfrm>
      </p:grpSpPr>
      <p:sp>
        <p:nvSpPr>
          <p:cNvPr id="534" name="Shape 534"/>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a:t>
            </a:r>
          </a:p>
        </p:txBody>
      </p:sp>
      <p:pic>
        <p:nvPicPr>
          <p:cNvPr id="536" name="Shape 536"/>
          <p:cNvPicPr preferRelativeResize="0"/>
          <p:nvPr/>
        </p:nvPicPr>
        <p:blipFill>
          <a:blip r:embed="rId4">
            <a:alphaModFix/>
          </a:blip>
          <a:stretch>
            <a:fillRect/>
          </a:stretch>
        </p:blipFill>
        <p:spPr>
          <a:xfrm>
            <a:off x="0" y="795083"/>
            <a:ext cx="9144000" cy="3553332"/>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56</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40"/>
        <p:cNvGrpSpPr/>
        <p:nvPr/>
      </p:nvGrpSpPr>
      <p:grpSpPr>
        <a:xfrm>
          <a:off x="0" y="0"/>
          <a:ext cx="0" cy="0"/>
          <a:chOff x="0" y="0"/>
          <a:chExt cx="0" cy="0"/>
        </a:xfrm>
      </p:grpSpPr>
      <p:sp>
        <p:nvSpPr>
          <p:cNvPr id="541" name="Shape 54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a:t>
            </a:r>
          </a:p>
        </p:txBody>
      </p:sp>
      <p:sp>
        <p:nvSpPr>
          <p:cNvPr id="542" name="Shape 542"/>
          <p:cNvSpPr txBox="1">
            <a:spLocks noGrp="1"/>
          </p:cNvSpPr>
          <p:nvPr>
            <p:ph sz="half" idx="1"/>
          </p:nvPr>
        </p:nvSpPr>
        <p:spPr>
          <a:xfrm>
            <a:off x="390525" y="623900"/>
            <a:ext cx="8353499" cy="3882599"/>
          </a:xfrm>
          <a:prstGeom prst="rect">
            <a:avLst/>
          </a:prstGeom>
        </p:spPr>
        <p:txBody>
          <a:bodyPr lIns="91425" tIns="91425" rIns="91425" bIns="91425" anchor="t" anchorCtr="0">
            <a:noAutofit/>
          </a:bodyPr>
          <a:lstStyle/>
          <a:p>
            <a:pPr marL="0" lvl="0" indent="0" rtl="0">
              <a:spcBef>
                <a:spcPts val="0"/>
              </a:spcBef>
              <a:buNone/>
            </a:pPr>
            <a:r>
              <a:rPr lang="en"/>
              <a:t>What’s the same</a:t>
            </a:r>
          </a:p>
          <a:p>
            <a:pPr marL="457200" lvl="0" indent="-228600" rtl="0">
              <a:spcBef>
                <a:spcPts val="0"/>
              </a:spcBef>
            </a:pPr>
            <a:r>
              <a:rPr lang="en"/>
              <a:t>SMTP and XDR</a:t>
            </a:r>
          </a:p>
          <a:p>
            <a:pPr marL="0" lvl="0" indent="0" rtl="0">
              <a:spcBef>
                <a:spcPts val="0"/>
              </a:spcBef>
              <a:buNone/>
            </a:pPr>
            <a:r>
              <a:rPr lang="en"/>
              <a:t>What’s different</a:t>
            </a:r>
          </a:p>
          <a:p>
            <a:pPr marL="457200" lvl="0" indent="-228600" rtl="0">
              <a:spcBef>
                <a:spcPts val="0"/>
              </a:spcBef>
            </a:pPr>
            <a:r>
              <a:rPr lang="en"/>
              <a:t>POP / IMAP</a:t>
            </a:r>
          </a:p>
          <a:p>
            <a:pPr marL="457200" lvl="0" indent="-228600" rtl="0">
              <a:spcBef>
                <a:spcPts val="0"/>
              </a:spcBef>
            </a:pPr>
            <a:r>
              <a:rPr lang="en"/>
              <a:t>More negative test cases</a:t>
            </a:r>
          </a:p>
        </p:txBody>
      </p:sp>
      <p:sp>
        <p:nvSpPr>
          <p:cNvPr id="2" name="Slide Number Placeholder 1"/>
          <p:cNvSpPr>
            <a:spLocks noGrp="1"/>
          </p:cNvSpPr>
          <p:nvPr>
            <p:ph type="sldNum" sz="quarter" idx="12"/>
          </p:nvPr>
        </p:nvSpPr>
        <p:spPr/>
        <p:txBody>
          <a:bodyPr/>
          <a:lstStyle/>
          <a:p>
            <a:fld id="{22FFB6AE-E1BF-994E-8E90-6BA7B36DE5DD}" type="slidenum">
              <a:rPr lang="en-US" smtClean="0"/>
              <a:t>57</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a:t>
            </a:r>
          </a:p>
        </p:txBody>
      </p:sp>
      <p:sp>
        <p:nvSpPr>
          <p:cNvPr id="548" name="Shape 548"/>
          <p:cNvSpPr txBox="1">
            <a:spLocks noGrp="1"/>
          </p:cNvSpPr>
          <p:nvPr>
            <p:ph sz="half" idx="1"/>
          </p:nvPr>
        </p:nvSpPr>
        <p:spPr>
          <a:xfrm>
            <a:off x="390525" y="623900"/>
            <a:ext cx="8353499" cy="3882599"/>
          </a:xfrm>
          <a:prstGeom prst="rect">
            <a:avLst/>
          </a:prstGeom>
        </p:spPr>
        <p:txBody>
          <a:bodyPr lIns="91425" tIns="91425" rIns="91425" bIns="91425" anchor="t" anchorCtr="0">
            <a:noAutofit/>
          </a:bodyPr>
          <a:lstStyle/>
          <a:p>
            <a:pPr marL="0" lvl="0" indent="0" rtl="0">
              <a:spcBef>
                <a:spcPts val="0"/>
              </a:spcBef>
              <a:buNone/>
            </a:pPr>
            <a:endParaRPr/>
          </a:p>
        </p:txBody>
      </p:sp>
      <p:pic>
        <p:nvPicPr>
          <p:cNvPr id="549" name="Shape 549"/>
          <p:cNvPicPr preferRelativeResize="0"/>
          <p:nvPr/>
        </p:nvPicPr>
        <p:blipFill>
          <a:blip r:embed="rId4">
            <a:alphaModFix/>
          </a:blip>
          <a:stretch>
            <a:fillRect/>
          </a:stretch>
        </p:blipFill>
        <p:spPr>
          <a:xfrm>
            <a:off x="-4725" y="623896"/>
            <a:ext cx="9143999" cy="3258206"/>
          </a:xfrm>
          <a:prstGeom prst="rect">
            <a:avLst/>
          </a:prstGeom>
          <a:noFill/>
          <a:ln>
            <a:noFill/>
          </a:ln>
        </p:spPr>
      </p:pic>
      <p:sp>
        <p:nvSpPr>
          <p:cNvPr id="550" name="Shape 550"/>
          <p:cNvSpPr txBox="1"/>
          <p:nvPr/>
        </p:nvSpPr>
        <p:spPr>
          <a:xfrm>
            <a:off x="363800" y="3901525"/>
            <a:ext cx="8430300" cy="652500"/>
          </a:xfrm>
          <a:prstGeom prst="rect">
            <a:avLst/>
          </a:prstGeom>
          <a:noFill/>
          <a:ln>
            <a:noFill/>
          </a:ln>
        </p:spPr>
        <p:txBody>
          <a:bodyPr lIns="91425" tIns="91425" rIns="91425" bIns="91425" anchor="t" anchorCtr="0">
            <a:noAutofit/>
          </a:bodyPr>
          <a:lstStyle/>
          <a:p>
            <a:pPr lvl="0">
              <a:spcBef>
                <a:spcPts val="0"/>
              </a:spcBef>
              <a:buNone/>
            </a:pPr>
            <a:r>
              <a:rPr lang="en"/>
              <a:t>Logging in allows profile information to be saved.</a:t>
            </a:r>
          </a:p>
        </p:txBody>
      </p:sp>
      <p:sp>
        <p:nvSpPr>
          <p:cNvPr id="2" name="Slide Number Placeholder 1"/>
          <p:cNvSpPr>
            <a:spLocks noGrp="1"/>
          </p:cNvSpPr>
          <p:nvPr>
            <p:ph type="sldNum" sz="quarter" idx="12"/>
          </p:nvPr>
        </p:nvSpPr>
        <p:spPr/>
        <p:txBody>
          <a:bodyPr/>
          <a:lstStyle/>
          <a:p>
            <a:fld id="{22FFB6AE-E1BF-994E-8E90-6BA7B36DE5DD}" type="slidenum">
              <a:rPr lang="en-US" smtClean="0"/>
              <a:t>58</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54"/>
        <p:cNvGrpSpPr/>
        <p:nvPr/>
      </p:nvGrpSpPr>
      <p:grpSpPr>
        <a:xfrm>
          <a:off x="0" y="0"/>
          <a:ext cx="0" cy="0"/>
          <a:chOff x="0" y="0"/>
          <a:chExt cx="0" cy="0"/>
        </a:xfrm>
      </p:grpSpPr>
      <p:sp>
        <p:nvSpPr>
          <p:cNvPr id="555" name="Shape 55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a:t>
            </a:r>
          </a:p>
        </p:txBody>
      </p:sp>
      <p:pic>
        <p:nvPicPr>
          <p:cNvPr id="557" name="Shape 557"/>
          <p:cNvPicPr preferRelativeResize="0"/>
          <p:nvPr/>
        </p:nvPicPr>
        <p:blipFill>
          <a:blip r:embed="rId4">
            <a:alphaModFix/>
          </a:blip>
          <a:stretch>
            <a:fillRect/>
          </a:stretch>
        </p:blipFill>
        <p:spPr>
          <a:xfrm>
            <a:off x="304800" y="822750"/>
            <a:ext cx="4029075" cy="3882600"/>
          </a:xfrm>
          <a:prstGeom prst="rect">
            <a:avLst/>
          </a:prstGeom>
          <a:noFill/>
          <a:ln>
            <a:noFill/>
          </a:ln>
        </p:spPr>
      </p:pic>
      <p:sp>
        <p:nvSpPr>
          <p:cNvPr id="558" name="Shape 558"/>
          <p:cNvSpPr txBox="1"/>
          <p:nvPr/>
        </p:nvSpPr>
        <p:spPr>
          <a:xfrm>
            <a:off x="4343400" y="898951"/>
            <a:ext cx="4315500" cy="3882599"/>
          </a:xfrm>
          <a:prstGeom prst="rect">
            <a:avLst/>
          </a:prstGeom>
          <a:noFill/>
          <a:ln>
            <a:noFill/>
          </a:ln>
        </p:spPr>
        <p:txBody>
          <a:bodyPr lIns="91425" tIns="91425" rIns="91425" bIns="91425" anchor="t" anchorCtr="0">
            <a:noAutofit/>
          </a:bodyPr>
          <a:lstStyle/>
          <a:p>
            <a:pPr lvl="0" rtl="0">
              <a:spcBef>
                <a:spcPts val="0"/>
              </a:spcBef>
              <a:buNone/>
            </a:pPr>
            <a:r>
              <a:rPr lang="en" dirty="0"/>
              <a:t>Profiles can be saved for future use.</a:t>
            </a:r>
          </a:p>
          <a:p>
            <a:pPr lvl="0" rtl="0">
              <a:spcBef>
                <a:spcPts val="0"/>
              </a:spcBef>
              <a:buNone/>
            </a:pPr>
            <a:endParaRPr dirty="0"/>
          </a:p>
          <a:p>
            <a:pPr lvl="0">
              <a:spcBef>
                <a:spcPts val="0"/>
              </a:spcBef>
              <a:buNone/>
            </a:pPr>
            <a:r>
              <a:rPr lang="en" dirty="0"/>
              <a:t>Multiple profiles can exist.</a:t>
            </a:r>
          </a:p>
        </p:txBody>
      </p:sp>
      <p:sp>
        <p:nvSpPr>
          <p:cNvPr id="2" name="Slide Number Placeholder 1"/>
          <p:cNvSpPr>
            <a:spLocks noGrp="1"/>
          </p:cNvSpPr>
          <p:nvPr>
            <p:ph type="sldNum" sz="quarter" idx="12"/>
          </p:nvPr>
        </p:nvSpPr>
        <p:spPr/>
        <p:txBody>
          <a:bodyPr/>
          <a:lstStyle/>
          <a:p>
            <a:fld id="{22FFB6AE-E1BF-994E-8E90-6BA7B36DE5DD}" type="slidenum">
              <a:rPr lang="en-US" smtClean="0"/>
              <a:t>59</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ETT and TTT</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6</a:t>
            </a:fld>
            <a:endParaRPr lang="en" sz="1400" b="0" i="0" u="none" strike="noStrike" cap="none">
              <a:solidFill>
                <a:srgbClr val="FFFFFF"/>
              </a:solidFill>
              <a:latin typeface="Arial"/>
              <a:ea typeface="Arial"/>
              <a:cs typeface="Arial"/>
              <a:sym typeface="Arial"/>
            </a:endParaRPr>
          </a:p>
        </p:txBody>
      </p:sp>
      <p:sp>
        <p:nvSpPr>
          <p:cNvPr id="2" name="Rectangle 1"/>
          <p:cNvSpPr/>
          <p:nvPr/>
        </p:nvSpPr>
        <p:spPr>
          <a:xfrm>
            <a:off x="2496967" y="1012956"/>
            <a:ext cx="1066800" cy="7967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HISP</a:t>
            </a:r>
          </a:p>
          <a:p>
            <a:pPr algn="ctr"/>
            <a:r>
              <a:rPr lang="en-US" dirty="0" smtClean="0">
                <a:solidFill>
                  <a:schemeClr val="tx1"/>
                </a:solidFill>
              </a:rPr>
              <a:t>(SUT)</a:t>
            </a:r>
            <a:endParaRPr lang="en-US" dirty="0">
              <a:solidFill>
                <a:schemeClr val="tx1"/>
              </a:solidFill>
            </a:endParaRPr>
          </a:p>
        </p:txBody>
      </p:sp>
      <p:sp>
        <p:nvSpPr>
          <p:cNvPr id="6" name="Rectangle 5"/>
          <p:cNvSpPr/>
          <p:nvPr/>
        </p:nvSpPr>
        <p:spPr>
          <a:xfrm>
            <a:off x="5638800" y="1100806"/>
            <a:ext cx="1143000" cy="750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TTT</a:t>
            </a:r>
            <a:endParaRPr lang="en-US" dirty="0">
              <a:solidFill>
                <a:schemeClr val="tx1"/>
              </a:solidFill>
            </a:endParaRPr>
          </a:p>
        </p:txBody>
      </p:sp>
      <p:cxnSp>
        <p:nvCxnSpPr>
          <p:cNvPr id="4" name="Straight Arrow Connector 3"/>
          <p:cNvCxnSpPr/>
          <p:nvPr/>
        </p:nvCxnSpPr>
        <p:spPr>
          <a:xfrm>
            <a:off x="3733800" y="1310986"/>
            <a:ext cx="1752600" cy="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33800" y="1622556"/>
            <a:ext cx="1752600" cy="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52399" y="3028950"/>
            <a:ext cx="6372257" cy="415498"/>
          </a:xfrm>
          <a:prstGeom prst="rect">
            <a:avLst/>
          </a:prstGeom>
          <a:noFill/>
        </p:spPr>
        <p:txBody>
          <a:bodyPr wrap="none" rtlCol="0">
            <a:spAutoFit/>
          </a:bodyPr>
          <a:lstStyle/>
          <a:p>
            <a:r>
              <a:rPr lang="en-US" sz="1050" dirty="0" smtClean="0"/>
              <a:t>170.315(h)(2)</a:t>
            </a:r>
          </a:p>
          <a:p>
            <a:pPr marL="285750" indent="-285750">
              <a:buFont typeface="Arial" panose="020B0604020202020204" pitchFamily="34" charset="0"/>
              <a:buChar char="•"/>
            </a:pPr>
            <a:r>
              <a:rPr lang="en-US" sz="1050" dirty="0" smtClean="0"/>
              <a:t>Direct Applicability Statement + IG for Delivery Notification + XDR/XDM for Direct + Edge Protocols</a:t>
            </a:r>
          </a:p>
        </p:txBody>
      </p:sp>
      <p:sp>
        <p:nvSpPr>
          <p:cNvPr id="28" name="TextBox 27"/>
          <p:cNvSpPr txBox="1"/>
          <p:nvPr/>
        </p:nvSpPr>
        <p:spPr>
          <a:xfrm>
            <a:off x="152400" y="2236357"/>
            <a:ext cx="3244799" cy="577081"/>
          </a:xfrm>
          <a:prstGeom prst="rect">
            <a:avLst/>
          </a:prstGeom>
          <a:noFill/>
        </p:spPr>
        <p:txBody>
          <a:bodyPr wrap="none" rtlCol="0">
            <a:spAutoFit/>
          </a:bodyPr>
          <a:lstStyle/>
          <a:p>
            <a:r>
              <a:rPr lang="en-US" sz="1050" u="sng" dirty="0" smtClean="0"/>
              <a:t>Usage:</a:t>
            </a:r>
          </a:p>
          <a:p>
            <a:r>
              <a:rPr lang="en-US" sz="1050" dirty="0" smtClean="0"/>
              <a:t>Only used for validation of XDR and XDM payloads</a:t>
            </a:r>
          </a:p>
          <a:p>
            <a:r>
              <a:rPr lang="en-US" sz="1050" dirty="0" smtClean="0"/>
              <a:t>(XDR/XDM for Direct and XDR Edge Protocols)</a:t>
            </a:r>
          </a:p>
        </p:txBody>
      </p:sp>
      <p:sp>
        <p:nvSpPr>
          <p:cNvPr id="12" name="Oval 11"/>
          <p:cNvSpPr/>
          <p:nvPr/>
        </p:nvSpPr>
        <p:spPr>
          <a:xfrm>
            <a:off x="2273074" y="1079080"/>
            <a:ext cx="317726" cy="6096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8600" y="1012956"/>
            <a:ext cx="1066800" cy="6974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ETT as Source Edge</a:t>
            </a:r>
            <a:endParaRPr lang="en-US" dirty="0">
              <a:solidFill>
                <a:schemeClr val="tx1"/>
              </a:solidFill>
            </a:endParaRPr>
          </a:p>
        </p:txBody>
      </p:sp>
      <p:cxnSp>
        <p:nvCxnSpPr>
          <p:cNvPr id="15" name="Straight Arrow Connector 14"/>
          <p:cNvCxnSpPr/>
          <p:nvPr/>
        </p:nvCxnSpPr>
        <p:spPr>
          <a:xfrm>
            <a:off x="1447800" y="1310986"/>
            <a:ext cx="914400"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1409700" y="1546356"/>
            <a:ext cx="990600" cy="0"/>
          </a:xfrm>
          <a:prstGeom prst="straightConnector1">
            <a:avLst/>
          </a:prstGeom>
          <a:ln>
            <a:solidFill>
              <a:srgbClr val="00CC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6200" y="3867150"/>
            <a:ext cx="304800" cy="850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73887" y="3714750"/>
            <a:ext cx="4626588" cy="253916"/>
          </a:xfrm>
          <a:prstGeom prst="rect">
            <a:avLst/>
          </a:prstGeom>
          <a:noFill/>
        </p:spPr>
        <p:txBody>
          <a:bodyPr wrap="none" rtlCol="0">
            <a:spAutoFit/>
          </a:bodyPr>
          <a:lstStyle/>
          <a:p>
            <a:r>
              <a:rPr lang="en-US" sz="1050" u="sng" dirty="0" smtClean="0"/>
              <a:t>Manually copy payload (XDR or XDM) from ETT into the TTT for validation.</a:t>
            </a:r>
            <a:endParaRPr lang="en-US" sz="1050" dirty="0" smtClean="0"/>
          </a:p>
        </p:txBody>
      </p:sp>
    </p:spTree>
    <p:extLst>
      <p:ext uri="{BB962C8B-B14F-4D97-AF65-F5344CB8AC3E}">
        <p14:creationId xmlns:p14="http://schemas.microsoft.com/office/powerpoint/2010/main" val="401372540"/>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0"/>
                                        </p:tgtEl>
                                        <p:attrNameLst>
                                          <p:attrName>style.visibility</p:attrName>
                                        </p:attrNameLst>
                                      </p:cBhvr>
                                      <p:to>
                                        <p:strVal val="visible"/>
                                      </p:to>
                                    </p:set>
                                    <p:anim calcmode="lin" valueType="num">
                                      <p:cBhvr additive="base">
                                        <p:cTn id="7" dur="500" fill="hold"/>
                                        <p:tgtEl>
                                          <p:spTgt spid="260"/>
                                        </p:tgtEl>
                                        <p:attrNameLst>
                                          <p:attrName>ppt_x</p:attrName>
                                        </p:attrNameLst>
                                      </p:cBhvr>
                                      <p:tavLst>
                                        <p:tav tm="0">
                                          <p:val>
                                            <p:strVal val="#ppt_x"/>
                                          </p:val>
                                        </p:tav>
                                        <p:tav tm="100000">
                                          <p:val>
                                            <p:strVal val="#ppt_x"/>
                                          </p:val>
                                        </p:tav>
                                      </p:tavLst>
                                    </p:anim>
                                    <p:anim calcmode="lin" valueType="num">
                                      <p:cBhvr additive="base">
                                        <p:cTn id="8" dur="500" fill="hold"/>
                                        <p:tgtEl>
                                          <p:spTgt spid="2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0"/>
      <p:bldP spid="2" grpId="0" animBg="1"/>
      <p:bldP spid="6" grpId="0" animBg="1"/>
      <p:bldP spid="3" grpId="0"/>
      <p:bldP spid="28" grpId="0"/>
      <p:bldP spid="12" grpId="0" animBg="1"/>
      <p:bldP spid="14"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62"/>
        <p:cNvGrpSpPr/>
        <p:nvPr/>
      </p:nvGrpSpPr>
      <p:grpSpPr>
        <a:xfrm>
          <a:off x="0" y="0"/>
          <a:ext cx="0" cy="0"/>
          <a:chOff x="0" y="0"/>
          <a:chExt cx="0" cy="0"/>
        </a:xfrm>
      </p:grpSpPr>
      <p:sp>
        <p:nvSpPr>
          <p:cNvPr id="563" name="Shape 56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(Old Test Cases)  </a:t>
            </a:r>
          </a:p>
        </p:txBody>
      </p:sp>
      <p:sp>
        <p:nvSpPr>
          <p:cNvPr id="564" name="Shape 564"/>
          <p:cNvSpPr txBox="1">
            <a:spLocks noGrp="1"/>
          </p:cNvSpPr>
          <p:nvPr>
            <p:ph sz="half" idx="1"/>
          </p:nvPr>
        </p:nvSpPr>
        <p:spPr>
          <a:xfrm>
            <a:off x="390525" y="623900"/>
            <a:ext cx="8353499" cy="3882599"/>
          </a:xfrm>
          <a:prstGeom prst="rect">
            <a:avLst/>
          </a:prstGeom>
        </p:spPr>
        <p:txBody>
          <a:bodyPr lIns="91425" tIns="91425" rIns="91425" bIns="91425" anchor="t" anchorCtr="0">
            <a:noAutofit/>
          </a:bodyPr>
          <a:lstStyle/>
          <a:p>
            <a:pPr marL="457200" lvl="0" indent="-228600" rtl="0">
              <a:spcBef>
                <a:spcPts val="0"/>
              </a:spcBef>
            </a:pPr>
            <a:endParaRPr/>
          </a:p>
        </p:txBody>
      </p:sp>
      <p:pic>
        <p:nvPicPr>
          <p:cNvPr id="565" name="Shape 565"/>
          <p:cNvPicPr preferRelativeResize="0"/>
          <p:nvPr/>
        </p:nvPicPr>
        <p:blipFill>
          <a:blip r:embed="rId4">
            <a:alphaModFix/>
          </a:blip>
          <a:stretch>
            <a:fillRect/>
          </a:stretch>
        </p:blipFill>
        <p:spPr>
          <a:xfrm>
            <a:off x="0" y="632732"/>
            <a:ext cx="9144001" cy="3878036"/>
          </a:xfrm>
          <a:prstGeom prst="rect">
            <a:avLst/>
          </a:prstGeom>
          <a:noFill/>
          <a:ln>
            <a:noFill/>
          </a:ln>
        </p:spPr>
      </p:pic>
      <p:sp>
        <p:nvSpPr>
          <p:cNvPr id="566" name="Shape 566"/>
          <p:cNvSpPr txBox="1"/>
          <p:nvPr/>
        </p:nvSpPr>
        <p:spPr>
          <a:xfrm>
            <a:off x="3437375" y="3600450"/>
            <a:ext cx="5706599" cy="1116600"/>
          </a:xfrm>
          <a:prstGeom prst="rect">
            <a:avLst/>
          </a:prstGeom>
          <a:noFill/>
          <a:ln w="9525" cap="flat" cmpd="sng">
            <a:solidFill>
              <a:srgbClr val="980000"/>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b="1">
                <a:solidFill>
                  <a:srgbClr val="980000"/>
                </a:solidFill>
              </a:rPr>
              <a:t>Old test cases, same workflow. (Only difference is C-CDA widget selection for first test case.)</a:t>
            </a:r>
          </a:p>
          <a:p>
            <a:pPr lvl="0">
              <a:spcBef>
                <a:spcPts val="0"/>
              </a:spcBef>
              <a:buNone/>
            </a:pPr>
            <a:endParaRPr b="1">
              <a:solidFill>
                <a:srgbClr val="980000"/>
              </a:solidFill>
            </a:endParaRPr>
          </a:p>
        </p:txBody>
      </p:sp>
      <p:sp>
        <p:nvSpPr>
          <p:cNvPr id="2" name="Slide Number Placeholder 1"/>
          <p:cNvSpPr>
            <a:spLocks noGrp="1"/>
          </p:cNvSpPr>
          <p:nvPr>
            <p:ph type="sldNum" sz="quarter" idx="12"/>
          </p:nvPr>
        </p:nvSpPr>
        <p:spPr/>
        <p:txBody>
          <a:bodyPr/>
          <a:lstStyle/>
          <a:p>
            <a:fld id="{22FFB6AE-E1BF-994E-8E90-6BA7B36DE5DD}" type="slidenum">
              <a:rPr lang="en-US" smtClean="0"/>
              <a:t>60</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Old Test Cases</a:t>
            </a:r>
          </a:p>
        </p:txBody>
      </p:sp>
      <p:sp>
        <p:nvSpPr>
          <p:cNvPr id="573" name="Shape 573"/>
          <p:cNvSpPr txBox="1"/>
          <p:nvPr/>
        </p:nvSpPr>
        <p:spPr>
          <a:xfrm>
            <a:off x="376350" y="3671850"/>
            <a:ext cx="8442900" cy="881100"/>
          </a:xfrm>
          <a:prstGeom prst="rect">
            <a:avLst/>
          </a:prstGeom>
          <a:noFill/>
          <a:ln>
            <a:noFill/>
          </a:ln>
        </p:spPr>
        <p:txBody>
          <a:bodyPr lIns="91425" tIns="91425" rIns="91425" bIns="91425" anchor="t" anchorCtr="0">
            <a:noAutofit/>
          </a:bodyPr>
          <a:lstStyle/>
          <a:p>
            <a:pPr lvl="0">
              <a:spcBef>
                <a:spcPts val="0"/>
              </a:spcBef>
              <a:buNone/>
            </a:pPr>
            <a:r>
              <a:rPr lang="en" b="1" dirty="0">
                <a:solidFill>
                  <a:srgbClr val="980000"/>
                </a:solidFill>
              </a:rPr>
              <a:t>Old test cases, same workflow.  (Only difference is C-CDA widget selection for first test case.)</a:t>
            </a:r>
          </a:p>
        </p:txBody>
      </p:sp>
      <p:pic>
        <p:nvPicPr>
          <p:cNvPr id="574" name="Shape 574"/>
          <p:cNvPicPr preferRelativeResize="0"/>
          <p:nvPr/>
        </p:nvPicPr>
        <p:blipFill>
          <a:blip r:embed="rId4">
            <a:alphaModFix/>
          </a:blip>
          <a:stretch>
            <a:fillRect/>
          </a:stretch>
        </p:blipFill>
        <p:spPr>
          <a:xfrm>
            <a:off x="0" y="623899"/>
            <a:ext cx="9143999" cy="2964151"/>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61</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78"/>
        <p:cNvGrpSpPr/>
        <p:nvPr/>
      </p:nvGrpSpPr>
      <p:grpSpPr>
        <a:xfrm>
          <a:off x="0" y="0"/>
          <a:ext cx="0" cy="0"/>
          <a:chOff x="0" y="0"/>
          <a:chExt cx="0" cy="0"/>
        </a:xfrm>
      </p:grpSpPr>
      <p:sp>
        <p:nvSpPr>
          <p:cNvPr id="579" name="Shape 57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More Extensive Tests </a:t>
            </a:r>
          </a:p>
        </p:txBody>
      </p:sp>
      <p:pic>
        <p:nvPicPr>
          <p:cNvPr id="581" name="Shape 581"/>
          <p:cNvPicPr preferRelativeResize="0"/>
          <p:nvPr/>
        </p:nvPicPr>
        <p:blipFill>
          <a:blip r:embed="rId4">
            <a:alphaModFix/>
          </a:blip>
          <a:stretch>
            <a:fillRect/>
          </a:stretch>
        </p:blipFill>
        <p:spPr>
          <a:xfrm>
            <a:off x="1178350" y="822750"/>
            <a:ext cx="6787299" cy="3882600"/>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62</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85"/>
        <p:cNvGrpSpPr/>
        <p:nvPr/>
      </p:nvGrpSpPr>
      <p:grpSpPr>
        <a:xfrm>
          <a:off x="0" y="0"/>
          <a:ext cx="0" cy="0"/>
          <a:chOff x="0" y="0"/>
          <a:chExt cx="0" cy="0"/>
        </a:xfrm>
      </p:grpSpPr>
      <p:sp>
        <p:nvSpPr>
          <p:cNvPr id="586" name="Shape 58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More Extensive Tests </a:t>
            </a:r>
          </a:p>
        </p:txBody>
      </p:sp>
      <p:pic>
        <p:nvPicPr>
          <p:cNvPr id="588" name="Shape 588"/>
          <p:cNvPicPr preferRelativeResize="0"/>
          <p:nvPr/>
        </p:nvPicPr>
        <p:blipFill>
          <a:blip r:embed="rId4">
            <a:alphaModFix/>
          </a:blip>
          <a:stretch>
            <a:fillRect/>
          </a:stretch>
        </p:blipFill>
        <p:spPr>
          <a:xfrm>
            <a:off x="914400" y="762000"/>
            <a:ext cx="7315200" cy="4095750"/>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63</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92"/>
        <p:cNvGrpSpPr/>
        <p:nvPr/>
      </p:nvGrpSpPr>
      <p:grpSpPr>
        <a:xfrm>
          <a:off x="0" y="0"/>
          <a:ext cx="0" cy="0"/>
          <a:chOff x="0" y="0"/>
          <a:chExt cx="0" cy="0"/>
        </a:xfrm>
      </p:grpSpPr>
      <p:sp>
        <p:nvSpPr>
          <p:cNvPr id="593" name="Shape 59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More Extensive Tests </a:t>
            </a:r>
          </a:p>
        </p:txBody>
      </p:sp>
      <p:pic>
        <p:nvPicPr>
          <p:cNvPr id="595" name="Shape 595"/>
          <p:cNvPicPr preferRelativeResize="0"/>
          <p:nvPr/>
        </p:nvPicPr>
        <p:blipFill>
          <a:blip r:embed="rId4">
            <a:alphaModFix/>
          </a:blip>
          <a:stretch>
            <a:fillRect/>
          </a:stretch>
        </p:blipFill>
        <p:spPr>
          <a:xfrm>
            <a:off x="0" y="826626"/>
            <a:ext cx="9144001" cy="2929400"/>
          </a:xfrm>
          <a:prstGeom prst="rect">
            <a:avLst/>
          </a:prstGeom>
          <a:noFill/>
          <a:ln>
            <a:noFill/>
          </a:ln>
        </p:spPr>
      </p:pic>
      <p:sp>
        <p:nvSpPr>
          <p:cNvPr id="596" name="Shape 596"/>
          <p:cNvSpPr txBox="1"/>
          <p:nvPr/>
        </p:nvSpPr>
        <p:spPr>
          <a:xfrm>
            <a:off x="210225" y="3854125"/>
            <a:ext cx="8661299" cy="588599"/>
          </a:xfrm>
          <a:prstGeom prst="rect">
            <a:avLst/>
          </a:prstGeom>
          <a:noFill/>
          <a:ln>
            <a:noFill/>
          </a:ln>
        </p:spPr>
        <p:txBody>
          <a:bodyPr lIns="91425" tIns="91425" rIns="91425" bIns="91425" anchor="t" anchorCtr="0">
            <a:noAutofit/>
          </a:bodyPr>
          <a:lstStyle/>
          <a:p>
            <a:pPr lvl="0">
              <a:spcBef>
                <a:spcPts val="0"/>
              </a:spcBef>
              <a:buNone/>
            </a:pPr>
            <a:r>
              <a:rPr lang="en"/>
              <a:t>Test case from previous version.  Workflow has not changed.</a:t>
            </a:r>
          </a:p>
        </p:txBody>
      </p:sp>
      <p:sp>
        <p:nvSpPr>
          <p:cNvPr id="2" name="Slide Number Placeholder 1"/>
          <p:cNvSpPr>
            <a:spLocks noGrp="1"/>
          </p:cNvSpPr>
          <p:nvPr>
            <p:ph type="sldNum" sz="quarter" idx="12"/>
          </p:nvPr>
        </p:nvSpPr>
        <p:spPr/>
        <p:txBody>
          <a:bodyPr/>
          <a:lstStyle/>
          <a:p>
            <a:fld id="{22FFB6AE-E1BF-994E-8E90-6BA7B36DE5DD}" type="slidenum">
              <a:rPr lang="en-US" smtClean="0"/>
              <a:t>64</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00"/>
        <p:cNvGrpSpPr/>
        <p:nvPr/>
      </p:nvGrpSpPr>
      <p:grpSpPr>
        <a:xfrm>
          <a:off x="0" y="0"/>
          <a:ext cx="0" cy="0"/>
          <a:chOff x="0" y="0"/>
          <a:chExt cx="0" cy="0"/>
        </a:xfrm>
      </p:grpSpPr>
      <p:sp>
        <p:nvSpPr>
          <p:cNvPr id="601" name="Shape 60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More Extensive Tests </a:t>
            </a:r>
          </a:p>
        </p:txBody>
      </p:sp>
      <p:pic>
        <p:nvPicPr>
          <p:cNvPr id="603" name="Shape 603"/>
          <p:cNvPicPr preferRelativeResize="0"/>
          <p:nvPr/>
        </p:nvPicPr>
        <p:blipFill>
          <a:blip r:embed="rId4">
            <a:alphaModFix/>
          </a:blip>
          <a:stretch>
            <a:fillRect/>
          </a:stretch>
        </p:blipFill>
        <p:spPr>
          <a:xfrm>
            <a:off x="0" y="722921"/>
            <a:ext cx="9143999" cy="2099907"/>
          </a:xfrm>
          <a:prstGeom prst="rect">
            <a:avLst/>
          </a:prstGeom>
          <a:noFill/>
          <a:ln>
            <a:noFill/>
          </a:ln>
        </p:spPr>
      </p:pic>
      <p:sp>
        <p:nvSpPr>
          <p:cNvPr id="604" name="Shape 604"/>
          <p:cNvSpPr txBox="1"/>
          <p:nvPr/>
        </p:nvSpPr>
        <p:spPr>
          <a:xfrm>
            <a:off x="196200" y="2999200"/>
            <a:ext cx="8507100" cy="812999"/>
          </a:xfrm>
          <a:prstGeom prst="rect">
            <a:avLst/>
          </a:prstGeom>
          <a:noFill/>
          <a:ln>
            <a:noFill/>
          </a:ln>
        </p:spPr>
        <p:txBody>
          <a:bodyPr lIns="91425" tIns="91425" rIns="91425" bIns="91425" anchor="t" anchorCtr="0">
            <a:noAutofit/>
          </a:bodyPr>
          <a:lstStyle/>
          <a:p>
            <a:pPr lvl="0">
              <a:spcBef>
                <a:spcPts val="0"/>
              </a:spcBef>
              <a:buNone/>
            </a:pPr>
            <a:r>
              <a:rPr lang="en"/>
              <a:t>New Message Tracking test case, however the workflow has remained this same for this series.  The SUT provides their Direct From Address (for ETT to track it), hits run, then obtains the endpoint and sends (in this case) three messages with unique identifiers to the displayed endpoint.</a:t>
            </a:r>
          </a:p>
        </p:txBody>
      </p:sp>
      <p:sp>
        <p:nvSpPr>
          <p:cNvPr id="2" name="Slide Number Placeholder 1"/>
          <p:cNvSpPr>
            <a:spLocks noGrp="1"/>
          </p:cNvSpPr>
          <p:nvPr>
            <p:ph type="sldNum" sz="quarter" idx="12"/>
          </p:nvPr>
        </p:nvSpPr>
        <p:spPr/>
        <p:txBody>
          <a:bodyPr/>
          <a:lstStyle/>
          <a:p>
            <a:fld id="{22FFB6AE-E1BF-994E-8E90-6BA7B36DE5DD}" type="slidenum">
              <a:rPr lang="en-US" smtClean="0"/>
              <a:t>65</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08"/>
        <p:cNvGrpSpPr/>
        <p:nvPr/>
      </p:nvGrpSpPr>
      <p:grpSpPr>
        <a:xfrm>
          <a:off x="0" y="0"/>
          <a:ext cx="0" cy="0"/>
          <a:chOff x="0" y="0"/>
          <a:chExt cx="0" cy="0"/>
        </a:xfrm>
      </p:grpSpPr>
      <p:sp>
        <p:nvSpPr>
          <p:cNvPr id="609" name="Shape 60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Edge Bad MDNs </a:t>
            </a:r>
          </a:p>
        </p:txBody>
      </p:sp>
      <p:pic>
        <p:nvPicPr>
          <p:cNvPr id="611" name="Shape 611"/>
          <p:cNvPicPr preferRelativeResize="0"/>
          <p:nvPr/>
        </p:nvPicPr>
        <p:blipFill>
          <a:blip r:embed="rId4">
            <a:alphaModFix/>
          </a:blip>
          <a:stretch>
            <a:fillRect/>
          </a:stretch>
        </p:blipFill>
        <p:spPr>
          <a:xfrm>
            <a:off x="242050" y="552450"/>
            <a:ext cx="8659900" cy="3954050"/>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66</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HISP </a:t>
            </a:r>
          </a:p>
        </p:txBody>
      </p:sp>
      <p:pic>
        <p:nvPicPr>
          <p:cNvPr id="618" name="Shape 618"/>
          <p:cNvPicPr preferRelativeResize="0"/>
          <p:nvPr/>
        </p:nvPicPr>
        <p:blipFill>
          <a:blip r:embed="rId4">
            <a:alphaModFix/>
          </a:blip>
          <a:stretch>
            <a:fillRect/>
          </a:stretch>
        </p:blipFill>
        <p:spPr>
          <a:xfrm>
            <a:off x="0" y="767900"/>
            <a:ext cx="9143999" cy="3607698"/>
          </a:xfrm>
          <a:prstGeom prst="rect">
            <a:avLst/>
          </a:prstGeom>
          <a:noFill/>
          <a:ln>
            <a:noFill/>
          </a:ln>
        </p:spPr>
      </p:pic>
      <p:sp>
        <p:nvSpPr>
          <p:cNvPr id="2" name="Slide Number Placeholder 1"/>
          <p:cNvSpPr>
            <a:spLocks noGrp="1"/>
          </p:cNvSpPr>
          <p:nvPr>
            <p:ph type="sldNum" sz="quarter" idx="12"/>
          </p:nvPr>
        </p:nvSpPr>
        <p:spPr/>
        <p:txBody>
          <a:bodyPr/>
          <a:lstStyle/>
          <a:p>
            <a:fld id="{22FFB6AE-E1BF-994E-8E90-6BA7B36DE5DD}" type="slidenum">
              <a:rPr lang="en-US" smtClean="0"/>
              <a:t>67</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622"/>
        <p:cNvGrpSpPr/>
        <p:nvPr/>
      </p:nvGrpSpPr>
      <p:grpSpPr>
        <a:xfrm>
          <a:off x="0" y="0"/>
          <a:ext cx="0" cy="0"/>
          <a:chOff x="0" y="0"/>
          <a:chExt cx="0" cy="0"/>
        </a:xfrm>
      </p:grpSpPr>
      <p:sp>
        <p:nvSpPr>
          <p:cNvPr id="623" name="Shape 62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 -- HISP </a:t>
            </a:r>
          </a:p>
        </p:txBody>
      </p:sp>
      <p:sp>
        <p:nvSpPr>
          <p:cNvPr id="624" name="Shape 624"/>
          <p:cNvSpPr txBox="1">
            <a:spLocks noGrp="1"/>
          </p:cNvSpPr>
          <p:nvPr>
            <p:ph sz="half" idx="1"/>
          </p:nvPr>
        </p:nvSpPr>
        <p:spPr>
          <a:xfrm>
            <a:off x="390525" y="623900"/>
            <a:ext cx="8229600" cy="3882599"/>
          </a:xfrm>
          <a:prstGeom prst="rect">
            <a:avLst/>
          </a:prstGeom>
        </p:spPr>
        <p:txBody>
          <a:bodyPr lIns="91425" tIns="91425" rIns="91425" bIns="91425" anchor="t" anchorCtr="0">
            <a:noAutofit/>
          </a:bodyPr>
          <a:lstStyle/>
          <a:p>
            <a:pPr marL="0" lvl="0" indent="0" rtl="0">
              <a:spcBef>
                <a:spcPts val="0"/>
              </a:spcBef>
              <a:buNone/>
            </a:pPr>
            <a:r>
              <a:rPr lang="en" sz="1400" dirty="0"/>
              <a:t>What’s new?</a:t>
            </a:r>
          </a:p>
          <a:p>
            <a:pPr marL="457200" lvl="0" indent="-317500" rtl="0">
              <a:spcBef>
                <a:spcPts val="0"/>
              </a:spcBef>
              <a:buSzPct val="100000"/>
            </a:pPr>
            <a:r>
              <a:rPr lang="en" sz="1400" dirty="0"/>
              <a:t>Technically everything, but…</a:t>
            </a:r>
          </a:p>
          <a:p>
            <a:pPr marL="457200" lvl="0" indent="-317500" rtl="0">
              <a:spcBef>
                <a:spcPts val="0"/>
              </a:spcBef>
              <a:buSzPct val="100000"/>
            </a:pPr>
            <a:r>
              <a:rPr lang="en" sz="1400" dirty="0"/>
              <a:t>Because a HISP must implement every protocol an Edge must, many of the test cases a HISP runs through are duplicates of what was on the Edge side.</a:t>
            </a:r>
          </a:p>
          <a:p>
            <a:pPr marL="457200" lvl="0" indent="-317500" rtl="0">
              <a:spcBef>
                <a:spcPts val="0"/>
              </a:spcBef>
              <a:buSzPct val="100000"/>
            </a:pPr>
            <a:r>
              <a:rPr lang="en" sz="1400" dirty="0"/>
              <a:t>Most of the new test cases are involved with:</a:t>
            </a:r>
          </a:p>
          <a:p>
            <a:pPr marL="914400" lvl="1" indent="-317500" rtl="0">
              <a:spcBef>
                <a:spcPts val="0"/>
              </a:spcBef>
              <a:buSzPct val="100000"/>
            </a:pPr>
            <a:r>
              <a:rPr lang="en" sz="1400" b="1" dirty="0">
                <a:solidFill>
                  <a:schemeClr val="tx2"/>
                </a:solidFill>
              </a:rPr>
              <a:t>Message Tracking for SMTP/POP/IMAP/XDR</a:t>
            </a:r>
          </a:p>
          <a:p>
            <a:pPr marL="914400" lvl="1" indent="-317500" rtl="0">
              <a:spcBef>
                <a:spcPts val="0"/>
              </a:spcBef>
              <a:buSzPct val="100000"/>
            </a:pPr>
            <a:r>
              <a:rPr lang="en" sz="1400" b="1" dirty="0">
                <a:solidFill>
                  <a:schemeClr val="tx2"/>
                </a:solidFill>
              </a:rPr>
              <a:t>Direct / XDR Translation for XDR</a:t>
            </a:r>
          </a:p>
        </p:txBody>
      </p:sp>
      <p:sp>
        <p:nvSpPr>
          <p:cNvPr id="2" name="Slide Number Placeholder 1"/>
          <p:cNvSpPr>
            <a:spLocks noGrp="1"/>
          </p:cNvSpPr>
          <p:nvPr>
            <p:ph type="sldNum" sz="quarter" idx="12"/>
          </p:nvPr>
        </p:nvSpPr>
        <p:spPr/>
        <p:txBody>
          <a:bodyPr/>
          <a:lstStyle/>
          <a:p>
            <a:fld id="{22FFB6AE-E1BF-994E-8E90-6BA7B36DE5DD}" type="slidenum">
              <a:rPr lang="en-US" smtClean="0"/>
              <a:t>68</a:t>
            </a:fld>
            <a:endParaRPr lang="en-US"/>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2" name="Shape 702"/>
          <p:cNvSpPr txBox="1">
            <a:spLocks noGrp="1"/>
          </p:cNvSpPr>
          <p:nvPr>
            <p:ph type="ctrTitle"/>
          </p:nvPr>
        </p:nvSpPr>
        <p:spPr>
          <a:prstGeom prst="rect">
            <a:avLst/>
          </a:prstGeom>
        </p:spPr>
        <p:txBody>
          <a:bodyPr lIns="91425" tIns="91425" rIns="91425" bIns="91425" anchor="t" anchorCtr="0">
            <a:noAutofit/>
          </a:bodyPr>
          <a:lstStyle/>
          <a:p>
            <a:pPr lvl="0" rtl="0">
              <a:spcBef>
                <a:spcPts val="0"/>
              </a:spcBef>
              <a:buNone/>
            </a:pPr>
            <a:r>
              <a:rPr lang="en"/>
              <a:t>Demo of Message Tracking</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ETT – Details for (h)(1),(h)(2) – Direct App Statement Testing </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7</a:t>
            </a:fld>
            <a:endParaRPr lang="en" sz="1400" b="0" i="0" u="none" strike="noStrike" cap="none">
              <a:solidFill>
                <a:srgbClr val="FFFFFF"/>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47750"/>
            <a:ext cx="551156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609600" y="1858083"/>
            <a:ext cx="2450980" cy="6858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418" y="1057983"/>
            <a:ext cx="6004056"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4447633"/>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ctrTitle"/>
          </p:nvPr>
        </p:nvSpPr>
        <p:spPr>
          <a:xfrm>
            <a:off x="927395" y="1939974"/>
            <a:ext cx="7289099" cy="692400"/>
          </a:xfrm>
          <a:prstGeom prst="rect">
            <a:avLst/>
          </a:prstGeom>
          <a:noFill/>
          <a:ln>
            <a:noFill/>
          </a:ln>
        </p:spPr>
        <p:txBody>
          <a:bodyPr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a:t>XDR </a:t>
            </a:r>
            <a:r>
              <a:rPr lang="en" sz="4500" b="0" i="0" u="none" strike="noStrike" cap="none">
                <a:solidFill>
                  <a:schemeClr val="dk1"/>
                </a:solidFill>
                <a:latin typeface="Calibri"/>
                <a:ea typeface="Calibri"/>
                <a:cs typeface="Calibri"/>
                <a:sym typeface="Calibri"/>
              </a:rPr>
              <a:t>Test case 10 : </a:t>
            </a:r>
            <a:r>
              <a:rPr lang="en"/>
              <a:t>Test Tool sends Direct, expects XDR</a:t>
            </a:r>
          </a:p>
        </p:txBody>
      </p:sp>
    </p:spTree>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pic>
        <p:nvPicPr>
          <p:cNvPr id="713" name="Shape 713"/>
          <p:cNvPicPr preferRelativeResize="0"/>
          <p:nvPr/>
        </p:nvPicPr>
        <p:blipFill rotWithShape="1">
          <a:blip r:embed="rId3">
            <a:alphaModFix/>
          </a:blip>
          <a:srcRect/>
          <a:stretch/>
        </p:blipFill>
        <p:spPr>
          <a:xfrm>
            <a:off x="0" y="0"/>
            <a:ext cx="7387500" cy="5143499"/>
          </a:xfrm>
          <a:prstGeom prst="rect">
            <a:avLst/>
          </a:prstGeom>
          <a:noFill/>
          <a:ln>
            <a:noFill/>
          </a:ln>
        </p:spPr>
      </p:pic>
      <p:sp>
        <p:nvSpPr>
          <p:cNvPr id="714" name="Shape 714"/>
          <p:cNvSpPr txBox="1"/>
          <p:nvPr/>
        </p:nvSpPr>
        <p:spPr>
          <a:xfrm>
            <a:off x="6605868" y="1169894"/>
            <a:ext cx="2400300" cy="1107900"/>
          </a:xfrm>
          <a:prstGeom prst="rect">
            <a:avLst/>
          </a:prstGeom>
          <a:noFill/>
          <a:ln>
            <a:noFill/>
          </a:ln>
        </p:spPr>
        <p:txBody>
          <a:bodyPr lIns="68575" tIns="34275" rIns="68575" bIns="34275" anchor="t" anchorCtr="0">
            <a:noAutofit/>
          </a:bodyPr>
          <a:lstStyle/>
          <a:p>
            <a:pPr marL="215900" marR="0" lvl="0" indent="-215900" algn="l" rtl="0">
              <a:spcBef>
                <a:spcPts val="0"/>
              </a:spcBef>
              <a:buClr>
                <a:schemeClr val="dk1"/>
              </a:buClr>
              <a:buSzPct val="100000"/>
              <a:buFont typeface="Calibri"/>
              <a:buChar char="-"/>
            </a:pPr>
            <a:r>
              <a:rPr lang="en" sz="1400" b="0" i="0" u="none" strike="noStrike" cap="none">
                <a:solidFill>
                  <a:schemeClr val="dk1"/>
                </a:solidFill>
                <a:latin typeface="Calibri"/>
                <a:ea typeface="Calibri"/>
                <a:cs typeface="Calibri"/>
                <a:sym typeface="Calibri"/>
              </a:rPr>
              <a:t>Register the XDR endpoint / direct domain name association in the SUT </a:t>
            </a:r>
          </a:p>
          <a:p>
            <a:pPr marL="215900" marR="0" lvl="0" indent="-215900" algn="l" rtl="0">
              <a:spcBef>
                <a:spcPts val="0"/>
              </a:spcBef>
              <a:buClr>
                <a:schemeClr val="dk1"/>
              </a:buClr>
              <a:buSzPct val="100000"/>
              <a:buFont typeface="Calibri"/>
              <a:buChar char="-"/>
            </a:pPr>
            <a:r>
              <a:rPr lang="en" sz="1400" b="0" i="0" u="none" strike="noStrike" cap="none">
                <a:solidFill>
                  <a:schemeClr val="dk1"/>
                </a:solidFill>
                <a:latin typeface="Calibri"/>
                <a:ea typeface="Calibri"/>
                <a:cs typeface="Calibri"/>
                <a:sym typeface="Calibri"/>
              </a:rPr>
              <a:t>Provide the SUT direct address to send to</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71</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Shape 719"/>
          <p:cNvPicPr preferRelativeResize="0"/>
          <p:nvPr/>
        </p:nvPicPr>
        <p:blipFill rotWithShape="1">
          <a:blip r:embed="rId3">
            <a:alphaModFix/>
          </a:blip>
          <a:srcRect/>
          <a:stretch/>
        </p:blipFill>
        <p:spPr>
          <a:xfrm>
            <a:off x="90207" y="0"/>
            <a:ext cx="7392600" cy="5143499"/>
          </a:xfrm>
          <a:prstGeom prst="rect">
            <a:avLst/>
          </a:prstGeom>
          <a:noFill/>
          <a:ln>
            <a:noFill/>
          </a:ln>
        </p:spPr>
      </p:pic>
      <p:sp>
        <p:nvSpPr>
          <p:cNvPr id="720" name="Shape 720"/>
          <p:cNvSpPr txBox="1"/>
          <p:nvPr/>
        </p:nvSpPr>
        <p:spPr>
          <a:xfrm>
            <a:off x="6787403" y="1734669"/>
            <a:ext cx="2007000" cy="9002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b="0" i="0" u="none" strike="noStrike" cap="none">
                <a:solidFill>
                  <a:schemeClr val="dk1"/>
                </a:solidFill>
                <a:latin typeface="Calibri"/>
                <a:ea typeface="Calibri"/>
                <a:cs typeface="Calibri"/>
                <a:sym typeface="Calibri"/>
              </a:rPr>
              <a:t>- The direct message is sent. The status stays to pending until an XDR is received</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72</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Shape 725"/>
          <p:cNvPicPr preferRelativeResize="0"/>
          <p:nvPr/>
        </p:nvPicPr>
        <p:blipFill rotWithShape="1">
          <a:blip r:embed="rId3">
            <a:alphaModFix/>
          </a:blip>
          <a:srcRect/>
          <a:stretch/>
        </p:blipFill>
        <p:spPr>
          <a:xfrm>
            <a:off x="79001" y="0"/>
            <a:ext cx="7369799" cy="5143499"/>
          </a:xfrm>
          <a:prstGeom prst="rect">
            <a:avLst/>
          </a:prstGeom>
          <a:noFill/>
          <a:ln>
            <a:noFill/>
          </a:ln>
        </p:spPr>
      </p:pic>
      <p:sp>
        <p:nvSpPr>
          <p:cNvPr id="726" name="Shape 726"/>
          <p:cNvSpPr txBox="1"/>
          <p:nvPr/>
        </p:nvSpPr>
        <p:spPr>
          <a:xfrm>
            <a:off x="6545355" y="1764926"/>
            <a:ext cx="2501100" cy="4845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Calibri"/>
                <a:ea typeface="Calibri"/>
                <a:cs typeface="Calibri"/>
                <a:sym typeface="Calibri"/>
              </a:rPr>
              <a:t>- An XDR message has been received</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73</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Shape 731"/>
          <p:cNvPicPr preferRelativeResize="0"/>
          <p:nvPr/>
        </p:nvPicPr>
        <p:blipFill rotWithShape="1">
          <a:blip r:embed="rId3">
            <a:alphaModFix/>
          </a:blip>
          <a:srcRect/>
          <a:stretch/>
        </p:blipFill>
        <p:spPr>
          <a:xfrm>
            <a:off x="140072" y="0"/>
            <a:ext cx="7444200" cy="5143499"/>
          </a:xfrm>
          <a:prstGeom prst="rect">
            <a:avLst/>
          </a:prstGeom>
          <a:noFill/>
          <a:ln>
            <a:noFill/>
          </a:ln>
        </p:spPr>
      </p:pic>
      <p:sp>
        <p:nvSpPr>
          <p:cNvPr id="732" name="Shape 732"/>
          <p:cNvSpPr txBox="1"/>
          <p:nvPr/>
        </p:nvSpPr>
        <p:spPr>
          <a:xfrm>
            <a:off x="6827744" y="2225501"/>
            <a:ext cx="2117999" cy="6924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Calibri"/>
                <a:ea typeface="Calibri"/>
                <a:cs typeface="Calibri"/>
                <a:sym typeface="Calibri"/>
              </a:rPr>
              <a:t>- The validation report is available for the user to validate</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74</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Shape 737"/>
          <p:cNvSpPr txBox="1">
            <a:spLocks noGrp="1"/>
          </p:cNvSpPr>
          <p:nvPr>
            <p:ph type="ctrTitle"/>
          </p:nvPr>
        </p:nvSpPr>
        <p:spPr>
          <a:xfrm>
            <a:off x="1143000" y="841772"/>
            <a:ext cx="6858000" cy="1790699"/>
          </a:xfrm>
          <a:prstGeom prst="rect">
            <a:avLst/>
          </a:prstGeom>
          <a:noFill/>
          <a:ln>
            <a:noFill/>
          </a:ln>
        </p:spPr>
        <p:txBody>
          <a:bodyPr lIns="68575" tIns="34275" rIns="68575" bIns="34275" anchor="b" anchorCtr="0">
            <a:noAutofit/>
          </a:bodyPr>
          <a:lstStyle/>
          <a:p>
            <a:pPr marL="0" marR="0" lvl="0" indent="0" algn="ctr" rtl="0">
              <a:lnSpc>
                <a:spcPct val="90000"/>
              </a:lnSpc>
              <a:spcBef>
                <a:spcPts val="0"/>
              </a:spcBef>
              <a:buClr>
                <a:schemeClr val="dk1"/>
              </a:buClr>
              <a:buSzPct val="25000"/>
              <a:buFont typeface="Calibri"/>
              <a:buNone/>
            </a:pPr>
            <a:r>
              <a:rPr lang="en"/>
              <a:t>XDR </a:t>
            </a:r>
            <a:r>
              <a:rPr lang="en" sz="4500" b="0" i="0" u="none" strike="noStrike" cap="none">
                <a:solidFill>
                  <a:schemeClr val="dk1"/>
                </a:solidFill>
                <a:latin typeface="Calibri"/>
                <a:ea typeface="Calibri"/>
                <a:cs typeface="Calibri"/>
                <a:sym typeface="Calibri"/>
              </a:rPr>
              <a:t>Test case 13 : </a:t>
            </a:r>
            <a:r>
              <a:rPr lang="en"/>
              <a:t>Test Tool sends XDR, expects Direct</a:t>
            </a:r>
          </a:p>
        </p:txBody>
      </p:sp>
    </p:spTree>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p:nvPr/>
        </p:nvSpPr>
        <p:spPr>
          <a:xfrm>
            <a:off x="1166994" y="809518"/>
            <a:ext cx="3146099" cy="276899"/>
          </a:xfrm>
          <a:prstGeom prst="rect">
            <a:avLst/>
          </a:prstGeom>
          <a:noFill/>
          <a:ln>
            <a:noFill/>
          </a:ln>
        </p:spPr>
        <p:txBody>
          <a:bodyPr lIns="68575" tIns="34275" rIns="68575" bIns="34275" anchor="t" anchorCtr="0">
            <a:noAutofit/>
          </a:bodyPr>
          <a:lstStyle/>
          <a:p>
            <a:pPr marL="215900" marR="0" lvl="0" indent="-215900" algn="l" rtl="0">
              <a:spcBef>
                <a:spcPts val="0"/>
              </a:spcBef>
              <a:buClr>
                <a:schemeClr val="dk1"/>
              </a:buClr>
              <a:buSzPct val="100000"/>
              <a:buFont typeface="Calibri"/>
              <a:buChar char="-"/>
            </a:pPr>
            <a:r>
              <a:rPr lang="en" sz="1400">
                <a:solidFill>
                  <a:schemeClr val="dk1"/>
                </a:solidFill>
                <a:latin typeface="Calibri"/>
                <a:ea typeface="Calibri"/>
                <a:cs typeface="Calibri"/>
                <a:sym typeface="Calibri"/>
              </a:rPr>
              <a:t>Register direct-from address in the tool.</a:t>
            </a:r>
          </a:p>
        </p:txBody>
      </p:sp>
      <p:sp>
        <p:nvSpPr>
          <p:cNvPr id="743" name="Shape 743"/>
          <p:cNvSpPr txBox="1"/>
          <p:nvPr/>
        </p:nvSpPr>
        <p:spPr>
          <a:xfrm>
            <a:off x="947337" y="363070"/>
            <a:ext cx="2390999" cy="2768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Calibri"/>
                <a:ea typeface="Calibri"/>
                <a:cs typeface="Calibri"/>
                <a:sym typeface="Calibri"/>
              </a:rPr>
              <a:t>Test case 13 : system as receiver</a:t>
            </a:r>
          </a:p>
        </p:txBody>
      </p:sp>
      <p:pic>
        <p:nvPicPr>
          <p:cNvPr id="744" name="Shape 744"/>
          <p:cNvPicPr preferRelativeResize="0"/>
          <p:nvPr/>
        </p:nvPicPr>
        <p:blipFill rotWithShape="1">
          <a:blip r:embed="rId3">
            <a:alphaModFix/>
          </a:blip>
          <a:srcRect/>
          <a:stretch/>
        </p:blipFill>
        <p:spPr>
          <a:xfrm>
            <a:off x="947337" y="1542953"/>
            <a:ext cx="7421100" cy="2259299"/>
          </a:xfrm>
          <a:prstGeom prst="rect">
            <a:avLst/>
          </a:prstGeom>
          <a:noFill/>
          <a:ln>
            <a:noFill/>
          </a:ln>
        </p:spPr>
      </p:pic>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smtClean="0">
                <a:solidFill>
                  <a:srgbClr val="888888"/>
                </a:solidFill>
                <a:latin typeface="Calibri"/>
                <a:ea typeface="Calibri"/>
                <a:cs typeface="Calibri"/>
                <a:sym typeface="Calibri"/>
              </a:rPr>
              <a:t>76</a:t>
            </a:fld>
            <a:endParaRPr lang="en" sz="900">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Shape 749"/>
          <p:cNvPicPr preferRelativeResize="0"/>
          <p:nvPr/>
        </p:nvPicPr>
        <p:blipFill rotWithShape="1">
          <a:blip r:embed="rId3">
            <a:alphaModFix/>
          </a:blip>
          <a:srcRect/>
          <a:stretch/>
        </p:blipFill>
        <p:spPr>
          <a:xfrm>
            <a:off x="84364" y="0"/>
            <a:ext cx="6521399" cy="4547700"/>
          </a:xfrm>
          <a:prstGeom prst="rect">
            <a:avLst/>
          </a:prstGeom>
          <a:noFill/>
          <a:ln>
            <a:noFill/>
          </a:ln>
        </p:spPr>
      </p:pic>
      <p:sp>
        <p:nvSpPr>
          <p:cNvPr id="750" name="Shape 750"/>
          <p:cNvSpPr txBox="1"/>
          <p:nvPr/>
        </p:nvSpPr>
        <p:spPr>
          <a:xfrm>
            <a:off x="6797488" y="2107825"/>
            <a:ext cx="2057400" cy="484500"/>
          </a:xfrm>
          <a:prstGeom prst="rect">
            <a:avLst/>
          </a:prstGeom>
          <a:noFill/>
          <a:ln>
            <a:noFill/>
          </a:ln>
        </p:spPr>
        <p:txBody>
          <a:bodyPr lIns="68575" tIns="34275" rIns="68575" bIns="34275" anchor="t" anchorCtr="0">
            <a:noAutofit/>
          </a:bodyPr>
          <a:lstStyle/>
          <a:p>
            <a:pPr marL="215900" marR="0" lvl="0" indent="-215900" algn="l" rtl="0">
              <a:spcBef>
                <a:spcPts val="0"/>
              </a:spcBef>
              <a:buClr>
                <a:schemeClr val="dk1"/>
              </a:buClr>
              <a:buSzPct val="100000"/>
              <a:buFont typeface="Calibri"/>
              <a:buChar char="-"/>
            </a:pPr>
            <a:r>
              <a:rPr lang="en" sz="1400">
                <a:solidFill>
                  <a:schemeClr val="dk1"/>
                </a:solidFill>
                <a:latin typeface="Calibri"/>
                <a:ea typeface="Calibri"/>
                <a:cs typeface="Calibri"/>
                <a:sym typeface="Calibri"/>
              </a:rPr>
              <a:t>The user provides the SUT XDR endpoint</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77</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pic>
        <p:nvPicPr>
          <p:cNvPr id="755" name="Shape 755"/>
          <p:cNvPicPr preferRelativeResize="0"/>
          <p:nvPr/>
        </p:nvPicPr>
        <p:blipFill rotWithShape="1">
          <a:blip r:embed="rId3">
            <a:alphaModFix/>
          </a:blip>
          <a:srcRect/>
          <a:stretch/>
        </p:blipFill>
        <p:spPr>
          <a:xfrm>
            <a:off x="125185" y="0"/>
            <a:ext cx="7380899" cy="5143499"/>
          </a:xfrm>
          <a:prstGeom prst="rect">
            <a:avLst/>
          </a:prstGeom>
          <a:noFill/>
          <a:ln>
            <a:noFill/>
          </a:ln>
        </p:spPr>
      </p:pic>
      <p:sp>
        <p:nvSpPr>
          <p:cNvPr id="756" name="Shape 756"/>
          <p:cNvSpPr txBox="1"/>
          <p:nvPr/>
        </p:nvSpPr>
        <p:spPr>
          <a:xfrm>
            <a:off x="6898342" y="1492623"/>
            <a:ext cx="2245800" cy="484500"/>
          </a:xfrm>
          <a:prstGeom prst="rect">
            <a:avLst/>
          </a:prstGeom>
          <a:noFill/>
          <a:ln>
            <a:noFill/>
          </a:ln>
        </p:spPr>
        <p:txBody>
          <a:bodyPr lIns="68575" tIns="34275" rIns="68575" bIns="34275" anchor="t" anchorCtr="0">
            <a:noAutofit/>
          </a:bodyPr>
          <a:lstStyle/>
          <a:p>
            <a:pPr marL="215900" marR="0" lvl="0" indent="-215900" algn="l" rtl="0">
              <a:spcBef>
                <a:spcPts val="0"/>
              </a:spcBef>
              <a:buClr>
                <a:schemeClr val="dk1"/>
              </a:buClr>
              <a:buFont typeface="Calibri"/>
              <a:buChar char="-"/>
            </a:pPr>
            <a:r>
              <a:rPr lang="en">
                <a:solidFill>
                  <a:schemeClr val="dk1"/>
                </a:solidFill>
                <a:latin typeface="Calibri"/>
                <a:ea typeface="Calibri"/>
                <a:cs typeface="Calibri"/>
                <a:sym typeface="Calibri"/>
              </a:rPr>
              <a:t>E</a:t>
            </a:r>
            <a:r>
              <a:rPr lang="en" sz="1400">
                <a:solidFill>
                  <a:schemeClr val="dk1"/>
                </a:solidFill>
                <a:latin typeface="Calibri"/>
                <a:ea typeface="Calibri"/>
                <a:cs typeface="Calibri"/>
                <a:sym typeface="Calibri"/>
              </a:rPr>
              <a:t>TT sends an XDR to the provided endpoint</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78</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Shape 761"/>
          <p:cNvPicPr preferRelativeResize="0"/>
          <p:nvPr/>
        </p:nvPicPr>
        <p:blipFill rotWithShape="1">
          <a:blip r:embed="rId3">
            <a:alphaModFix/>
          </a:blip>
          <a:srcRect/>
          <a:stretch/>
        </p:blipFill>
        <p:spPr>
          <a:xfrm>
            <a:off x="866775" y="0"/>
            <a:ext cx="7401600" cy="5143499"/>
          </a:xfrm>
          <a:prstGeom prst="rect">
            <a:avLst/>
          </a:prstGeom>
          <a:noFill/>
          <a:ln>
            <a:noFill/>
          </a:ln>
        </p:spPr>
      </p:pic>
      <p:sp>
        <p:nvSpPr>
          <p:cNvPr id="762" name="Shape 762"/>
          <p:cNvSpPr txBox="1"/>
          <p:nvPr/>
        </p:nvSpPr>
        <p:spPr>
          <a:xfrm>
            <a:off x="7334417" y="1220320"/>
            <a:ext cx="1581000" cy="9002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Calibri"/>
                <a:ea typeface="Calibri"/>
                <a:cs typeface="Calibri"/>
                <a:sym typeface="Calibri"/>
              </a:rPr>
              <a:t>- The user can check logs to see the message sent (optional)</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79</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DCDT for (h)(1), (h)(2) – Direct Certificate Discovery </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8</a:t>
            </a:fld>
            <a:endParaRPr lang="en" sz="1400" b="0" i="0" u="none" strike="noStrike" cap="none">
              <a:solidFill>
                <a:srgbClr val="FFFFFF"/>
              </a:solidFill>
              <a:latin typeface="Arial"/>
              <a:ea typeface="Arial"/>
              <a:cs typeface="Arial"/>
              <a:sym typeface="Aria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71551"/>
            <a:ext cx="85344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0400817"/>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Shape 767"/>
          <p:cNvPicPr preferRelativeResize="0"/>
          <p:nvPr/>
        </p:nvPicPr>
        <p:blipFill rotWithShape="1">
          <a:blip r:embed="rId3">
            <a:alphaModFix/>
          </a:blip>
          <a:srcRect/>
          <a:stretch/>
        </p:blipFill>
        <p:spPr>
          <a:xfrm>
            <a:off x="876300" y="0"/>
            <a:ext cx="7376099" cy="5143499"/>
          </a:xfrm>
          <a:prstGeom prst="rect">
            <a:avLst/>
          </a:prstGeom>
          <a:noFill/>
          <a:ln>
            <a:noFill/>
          </a:ln>
        </p:spPr>
      </p:pic>
      <p:sp>
        <p:nvSpPr>
          <p:cNvPr id="768" name="Shape 768"/>
          <p:cNvSpPr txBox="1"/>
          <p:nvPr/>
        </p:nvSpPr>
        <p:spPr>
          <a:xfrm>
            <a:off x="7442946" y="2017058"/>
            <a:ext cx="1411800" cy="1938900"/>
          </a:xfrm>
          <a:prstGeom prst="rect">
            <a:avLst/>
          </a:prstGeom>
          <a:noFill/>
          <a:ln>
            <a:noFill/>
          </a:ln>
        </p:spPr>
        <p:txBody>
          <a:bodyPr lIns="68575" tIns="34275" rIns="68575" bIns="34275" anchor="t" anchorCtr="0">
            <a:noAutofit/>
          </a:bodyPr>
          <a:lstStyle/>
          <a:p>
            <a:pPr marL="215900" marR="0" lvl="0" indent="-215900" algn="l" rtl="0">
              <a:spcBef>
                <a:spcPts val="0"/>
              </a:spcBef>
              <a:buClr>
                <a:schemeClr val="dk1"/>
              </a:buClr>
              <a:buSzPct val="100000"/>
              <a:buFont typeface="Calibri"/>
              <a:buChar char="-"/>
            </a:pPr>
            <a:r>
              <a:rPr lang="en" sz="1400">
                <a:solidFill>
                  <a:schemeClr val="dk1"/>
                </a:solidFill>
                <a:latin typeface="Calibri"/>
                <a:ea typeface="Calibri"/>
                <a:cs typeface="Calibri"/>
                <a:sym typeface="Calibri"/>
              </a:rPr>
              <a:t>SUT sends a direct to TTT</a:t>
            </a:r>
          </a:p>
          <a:p>
            <a:pPr marL="215900" marR="0" lvl="0" indent="-215900" algn="l" rtl="0">
              <a:spcBef>
                <a:spcPts val="0"/>
              </a:spcBef>
              <a:buClr>
                <a:schemeClr val="dk1"/>
              </a:buClr>
              <a:buSzPct val="100000"/>
              <a:buFont typeface="Calibri"/>
              <a:buChar char="-"/>
            </a:pPr>
            <a:r>
              <a:rPr lang="en" sz="1400">
                <a:solidFill>
                  <a:schemeClr val="dk1"/>
                </a:solidFill>
                <a:latin typeface="Calibri"/>
                <a:ea typeface="Calibri"/>
                <a:cs typeface="Calibri"/>
                <a:sym typeface="Calibri"/>
              </a:rPr>
              <a:t>In the Direct part of the tool, the user can check the direct has been properly sent</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80</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Shape 773"/>
          <p:cNvPicPr preferRelativeResize="0"/>
          <p:nvPr/>
        </p:nvPicPr>
        <p:blipFill rotWithShape="1">
          <a:blip r:embed="rId3">
            <a:alphaModFix/>
          </a:blip>
          <a:srcRect/>
          <a:stretch/>
        </p:blipFill>
        <p:spPr>
          <a:xfrm>
            <a:off x="866775" y="0"/>
            <a:ext cx="7401600" cy="5143499"/>
          </a:xfrm>
          <a:prstGeom prst="rect">
            <a:avLst/>
          </a:prstGeom>
          <a:noFill/>
          <a:ln>
            <a:noFill/>
          </a:ln>
        </p:spPr>
      </p:pic>
      <p:sp>
        <p:nvSpPr>
          <p:cNvPr id="774" name="Shape 774"/>
          <p:cNvSpPr txBox="1"/>
          <p:nvPr/>
        </p:nvSpPr>
        <p:spPr>
          <a:xfrm>
            <a:off x="7453032" y="2294750"/>
            <a:ext cx="1512899" cy="692400"/>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1400">
                <a:solidFill>
                  <a:schemeClr val="dk1"/>
                </a:solidFill>
                <a:latin typeface="Calibri"/>
                <a:ea typeface="Calibri"/>
                <a:cs typeface="Calibri"/>
                <a:sym typeface="Calibri"/>
              </a:rPr>
              <a:t>- The direct message is validated</a:t>
            </a:r>
          </a:p>
        </p:txBody>
      </p:sp>
      <p:sp>
        <p:nvSpPr>
          <p:cNvPr id="2" name="Slide Number Placeholder 1"/>
          <p:cNvSpPr>
            <a:spLocks noGrp="1"/>
          </p:cNvSpPr>
          <p:nvPr>
            <p:ph type="sldNum" idx="12"/>
          </p:nvPr>
        </p:nvSpPr>
        <p:spPr/>
        <p:txBody>
          <a:bodyPr/>
          <a:lstStyle/>
          <a:p>
            <a:pPr marL="0" marR="0" lvl="0" indent="0" algn="r" rtl="0">
              <a:spcBef>
                <a:spcPts val="0"/>
              </a:spcBef>
              <a:buSzPct val="25000"/>
              <a:buNone/>
            </a:pPr>
            <a:fld id="{00000000-1234-1234-1234-123412341234}" type="slidenum">
              <a:rPr lang="en" sz="900" b="0" i="0" u="none" strike="noStrike" cap="none" smtClean="0">
                <a:solidFill>
                  <a:srgbClr val="888888"/>
                </a:solidFill>
                <a:latin typeface="Calibri"/>
                <a:ea typeface="Calibri"/>
                <a:cs typeface="Calibri"/>
                <a:sym typeface="Calibri"/>
              </a:rPr>
              <a:t>81</a:t>
            </a:fld>
            <a:endParaRPr lang="en" sz="900" b="0" i="0" u="none" strike="noStrike" cap="none">
              <a:solidFill>
                <a:srgbClr val="888888"/>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78"/>
        <p:cNvGrpSpPr/>
        <p:nvPr/>
      </p:nvGrpSpPr>
      <p:grpSpPr>
        <a:xfrm>
          <a:off x="0" y="0"/>
          <a:ext cx="0" cy="0"/>
          <a:chOff x="0" y="0"/>
          <a:chExt cx="0" cy="0"/>
        </a:xfrm>
      </p:grpSpPr>
      <p:sp>
        <p:nvSpPr>
          <p:cNvPr id="779" name="Shape 77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a:t>ETT Overview</a:t>
            </a:r>
          </a:p>
        </p:txBody>
      </p:sp>
      <p:sp>
        <p:nvSpPr>
          <p:cNvPr id="780" name="Shape 780"/>
          <p:cNvSpPr txBox="1">
            <a:spLocks noGrp="1"/>
          </p:cNvSpPr>
          <p:nvPr>
            <p:ph type="body" idx="1"/>
          </p:nvPr>
        </p:nvSpPr>
        <p:spPr>
          <a:xfrm>
            <a:off x="390525" y="623900"/>
            <a:ext cx="8290800" cy="3882599"/>
          </a:xfrm>
          <a:prstGeom prst="rect">
            <a:avLst/>
          </a:prstGeom>
        </p:spPr>
        <p:txBody>
          <a:bodyPr lIns="91425" tIns="91425" rIns="91425" bIns="91425" anchor="t" anchorCtr="0">
            <a:noAutofit/>
          </a:bodyPr>
          <a:lstStyle/>
          <a:p>
            <a:pPr marL="457200" lvl="0" indent="-228600" rtl="0">
              <a:spcBef>
                <a:spcPts val="0"/>
              </a:spcBef>
            </a:pPr>
            <a:r>
              <a:rPr lang="en"/>
              <a:t>Please send any questions / feedback / bug reports to our Google Group:</a:t>
            </a:r>
          </a:p>
          <a:p>
            <a:pPr marL="914400" lvl="1" indent="-228600" rtl="0">
              <a:spcBef>
                <a:spcPts val="0"/>
              </a:spcBef>
            </a:pPr>
            <a:r>
              <a:rPr lang="en" u="sng">
                <a:solidFill>
                  <a:schemeClr val="hlink"/>
                </a:solidFill>
                <a:hlinkClick r:id="rId4"/>
              </a:rPr>
              <a:t>https://groups.google.com/forum/#!forum/edge-test-tool/topics</a:t>
            </a:r>
          </a:p>
          <a:p>
            <a:pPr marL="0" lvl="0" indent="0" rtl="0">
              <a:spcBef>
                <a:spcPts val="0"/>
              </a:spcBef>
              <a:buNone/>
            </a:pPr>
            <a:endParaRPr/>
          </a:p>
          <a:p>
            <a:pPr marL="0" lvl="0" indent="0" rtl="0">
              <a:spcBef>
                <a:spcPts val="0"/>
              </a:spcBef>
              <a:buNone/>
            </a:pPr>
            <a:endParaRPr/>
          </a:p>
        </p:txBody>
      </p:sp>
    </p:spTree>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228600" y="57150"/>
            <a:ext cx="8229600" cy="389100"/>
          </a:xfrm>
          <a:prstGeom prst="rect">
            <a:avLst/>
          </a:prstGeom>
          <a:noFill/>
          <a:ln>
            <a:noFill/>
          </a:ln>
        </p:spPr>
        <p:txBody>
          <a:bodyPr lIns="91425" tIns="45700" rIns="91425" bIns="45700" anchor="t" anchorCtr="0">
            <a:noAutofit/>
          </a:bodyPr>
          <a:lstStyle/>
          <a:p>
            <a:pPr>
              <a:spcBef>
                <a:spcPts val="0"/>
              </a:spcBef>
              <a:buSzPct val="25000"/>
            </a:pPr>
            <a:r>
              <a:rPr lang="en" dirty="0">
                <a:sym typeface="Arial"/>
              </a:rPr>
              <a:t>HISP Testing using ETT for (h)(1), (h)(2) – IG for Delivery Notification</a:t>
            </a:r>
            <a:endParaRPr lang="en" dirty="0">
              <a:sym typeface="Arial"/>
            </a:endParaRPr>
          </a:p>
        </p:txBody>
      </p:sp>
      <p:sp>
        <p:nvSpPr>
          <p:cNvPr id="261" name="Shape 261"/>
          <p:cNvSpPr txBox="1">
            <a:spLocks noGrp="1"/>
          </p:cNvSpPr>
          <p:nvPr>
            <p:ph type="sldNum" sz="quarter" idx="12"/>
          </p:nvPr>
        </p:nvSpPr>
        <p:spPr>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fld id="{00000000-1234-1234-1234-123412341234}" type="slidenum">
              <a:rPr lang="en" sz="1400" b="0" i="0" u="none" strike="noStrike" cap="none">
                <a:solidFill>
                  <a:srgbClr val="FFFFFF"/>
                </a:solidFill>
                <a:latin typeface="Arial"/>
                <a:ea typeface="Arial"/>
                <a:cs typeface="Arial"/>
                <a:sym typeface="Arial"/>
              </a:rPr>
              <a:t>9</a:t>
            </a:fld>
            <a:endParaRPr lang="en" sz="1400" b="0" i="0" u="none" strike="noStrike" cap="none">
              <a:solidFill>
                <a:srgbClr val="FFFFFF"/>
              </a:solidFill>
              <a:latin typeface="Arial"/>
              <a:ea typeface="Arial"/>
              <a:cs typeface="Arial"/>
              <a:sym typeface="Arial"/>
            </a:endParaRP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039248"/>
            <a:ext cx="551156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2971800" y="2334648"/>
            <a:ext cx="2450980" cy="6858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024699"/>
            <a:ext cx="4114800" cy="1989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024699"/>
            <a:ext cx="38100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24600" y="1428750"/>
            <a:ext cx="2133600" cy="1169551"/>
          </a:xfrm>
          <a:prstGeom prst="rect">
            <a:avLst/>
          </a:prstGeom>
          <a:noFill/>
        </p:spPr>
        <p:txBody>
          <a:bodyPr wrap="square" rtlCol="0">
            <a:spAutoFit/>
          </a:bodyPr>
          <a:lstStyle/>
          <a:p>
            <a:r>
              <a:rPr lang="en-US" dirty="0" smtClean="0"/>
              <a:t>Execute Test cases for Message Tracking from the Message Tracking and XDR Test Cases tabs </a:t>
            </a:r>
          </a:p>
        </p:txBody>
      </p:sp>
    </p:spTree>
    <p:extLst>
      <p:ext uri="{BB962C8B-B14F-4D97-AF65-F5344CB8AC3E}">
        <p14:creationId xmlns:p14="http://schemas.microsoft.com/office/powerpoint/2010/main" val="3078152786"/>
      </p:ext>
    </p:extLst>
  </p:cSld>
  <p:clrMapOvr>
    <a:overrideClrMapping bg1="lt1" tx1="dk1" bg2="lt2" tx2="dk2" accent1="accent1" accent2="accent2" accent3="accent3" accent4="accent4" accent5="accent5" accent6="accent6" hlink="hlink" folHlink="folHlink"/>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NC-PowerPointTemplate-Blank">
  <a:themeElements>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1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2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3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4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5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0.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1.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2.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3.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4.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65.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7.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8.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ppt/theme/themeOverride9.xml><?xml version="1.0" encoding="utf-8"?>
<a:themeOverride xmlns:a="http://schemas.openxmlformats.org/drawingml/2006/main">
  <a:clrScheme name="ONC 1">
    <a:dk1>
      <a:srgbClr val="3C3C3B"/>
    </a:dk1>
    <a:lt1>
      <a:sysClr val="window" lastClr="FFFFFF"/>
    </a:lt1>
    <a:dk2>
      <a:srgbClr val="07538F"/>
    </a:dk2>
    <a:lt2>
      <a:srgbClr val="FFEBAF"/>
    </a:lt2>
    <a:accent1>
      <a:srgbClr val="056DB1"/>
    </a:accent1>
    <a:accent2>
      <a:srgbClr val="00A8E1"/>
    </a:accent2>
    <a:accent3>
      <a:srgbClr val="FFC425"/>
    </a:accent3>
    <a:accent4>
      <a:srgbClr val="EA9C1C"/>
    </a:accent4>
    <a:accent5>
      <a:srgbClr val="ED1C24"/>
    </a:accent5>
    <a:accent6>
      <a:srgbClr val="16B0A5"/>
    </a:accent6>
    <a:hlink>
      <a:srgbClr val="0000FF"/>
    </a:hlink>
    <a:folHlink>
      <a:srgbClr val="683064"/>
    </a:folHlink>
  </a:clrScheme>
</a:themeOverride>
</file>

<file path=docProps/app.xml><?xml version="1.0" encoding="utf-8"?>
<Properties xmlns="http://schemas.openxmlformats.org/officeDocument/2006/extended-properties" xmlns:vt="http://schemas.openxmlformats.org/officeDocument/2006/docPropsVTypes">
  <TotalTime>1690</TotalTime>
  <Words>3286</Words>
  <Application>Microsoft Office PowerPoint</Application>
  <PresentationFormat>On-screen Show (16:9)</PresentationFormat>
  <Paragraphs>464</Paragraphs>
  <Slides>82</Slides>
  <Notes>82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82</vt:i4>
      </vt:variant>
    </vt:vector>
  </HeadingPairs>
  <TitlesOfParts>
    <vt:vector size="89" baseType="lpstr">
      <vt:lpstr>Arial</vt:lpstr>
      <vt:lpstr>Source Sans Pro</vt:lpstr>
      <vt:lpstr>Calibri</vt:lpstr>
      <vt:lpstr>Lucida Grande</vt:lpstr>
      <vt:lpstr>Noto Sans Symbols</vt:lpstr>
      <vt:lpstr>Office Theme</vt:lpstr>
      <vt:lpstr>ONC-PowerPointTemplate-Blank</vt:lpstr>
      <vt:lpstr>Edge Testing Tool (ETT) Overview</vt:lpstr>
      <vt:lpstr>ETT Overview</vt:lpstr>
      <vt:lpstr>ETT (Edge Test Tool) – Usage Context </vt:lpstr>
      <vt:lpstr>HISP Testing using ETT </vt:lpstr>
      <vt:lpstr>HISP Testing using DCDT</vt:lpstr>
      <vt:lpstr>HISP Testing using ETT and TTT</vt:lpstr>
      <vt:lpstr>HISP Testing using ETT – Details for (h)(1),(h)(2) – Direct App Statement Testing </vt:lpstr>
      <vt:lpstr>HISP Testing using DCDT for (h)(1), (h)(2) – Direct Certificate Discovery </vt:lpstr>
      <vt:lpstr>HISP Testing using ETT for (h)(1), (h)(2) – IG for Delivery Notification</vt:lpstr>
      <vt:lpstr>HISP Testing using ETT for (h)(2) – Edge Protocols</vt:lpstr>
      <vt:lpstr>Direct Edge Testing using ETT for (b)(1)</vt:lpstr>
      <vt:lpstr>Edge Testing using ETT for (b)(1) – Edge Protocols</vt:lpstr>
      <vt:lpstr>Edge Testing using ETT and TTT</vt:lpstr>
      <vt:lpstr>ETT (Edge Test Tool) – Message Validators</vt:lpstr>
      <vt:lpstr>C-CDA Content Testing for (b)(2),(b)(4),(b)(6),(b)(7),(b)(9),(e)(1),(g)(9) using ETT Message Validators</vt:lpstr>
      <vt:lpstr>C-CDA Content Testing for (b)(2),(b)(4),(b)(6),(b)(7),(b)(9),(e)(1),(g)(9) using ETT Message Validators Cont’d</vt:lpstr>
      <vt:lpstr>C-CDA Content Testing for (b)(2),(b)(4),(b)(6),(b)(7),(b)(9),(e)(1),(g)(9) using ETT Message Validators Cont’d</vt:lpstr>
      <vt:lpstr>C-CDA Content Testing – Automated vs Visual Inspection</vt:lpstr>
      <vt:lpstr>C-CDA Content Testing for (b)(2),(b)(4),(b)(6),(b)(7),(b)(9),(e)(1),(g)(9) using ETT Message Validators Cont’d</vt:lpstr>
      <vt:lpstr>Slides from Previous Session</vt:lpstr>
      <vt:lpstr>ETT Tool Testing: Message Validators</vt:lpstr>
      <vt:lpstr>ETT Tool Testing: Transport+</vt:lpstr>
      <vt:lpstr>ETT Overview</vt:lpstr>
      <vt:lpstr>ETT -- Tool Access and Navigation</vt:lpstr>
      <vt:lpstr>ETT Overview</vt:lpstr>
      <vt:lpstr>ETT Overview</vt:lpstr>
      <vt:lpstr>ETT Overview</vt:lpstr>
      <vt:lpstr>ETT Overview</vt:lpstr>
      <vt:lpstr>ETT Overview</vt:lpstr>
      <vt:lpstr>ETT Overview</vt:lpstr>
      <vt:lpstr>ETT Overview</vt:lpstr>
      <vt:lpstr>ETT Overview</vt:lpstr>
      <vt:lpstr>ETT Local Install </vt:lpstr>
      <vt:lpstr>ETT Local Install </vt:lpstr>
      <vt:lpstr>ETT Local Install </vt:lpstr>
      <vt:lpstr>ETT Local Install </vt:lpstr>
      <vt:lpstr>ETT Local Install </vt:lpstr>
      <vt:lpstr>ETT Local Install -- MDHT </vt:lpstr>
      <vt:lpstr>ETT Local Install -- XDSTOOLS2 </vt:lpstr>
      <vt:lpstr>ETT -- Release Notes </vt:lpstr>
      <vt:lpstr>ETT -- Release Notes </vt:lpstr>
      <vt:lpstr>Using the ETT</vt:lpstr>
      <vt:lpstr>MDHT Validator</vt:lpstr>
      <vt:lpstr>ETT Tool Testing: Message Validators</vt:lpstr>
      <vt:lpstr>ETT Overview -- MDHT</vt:lpstr>
      <vt:lpstr>ETT Overview -- MDHT</vt:lpstr>
      <vt:lpstr>ETT Overview -- Direct</vt:lpstr>
      <vt:lpstr>ETT Overview -- MDHT</vt:lpstr>
      <vt:lpstr>ETT Overview -- MDHT</vt:lpstr>
      <vt:lpstr>ETT Overview -- Direct</vt:lpstr>
      <vt:lpstr>ETT Overview -- Direct</vt:lpstr>
      <vt:lpstr>ETT Overview -- Direct</vt:lpstr>
      <vt:lpstr>Register Direct </vt:lpstr>
      <vt:lpstr>Sample Selection</vt:lpstr>
      <vt:lpstr>ETT Overview</vt:lpstr>
      <vt:lpstr>ETT Overview -- Edge </vt:lpstr>
      <vt:lpstr>ETT Overview -- Edge </vt:lpstr>
      <vt:lpstr>ETT Overview -- Edge </vt:lpstr>
      <vt:lpstr>ETT Overview -- Edge </vt:lpstr>
      <vt:lpstr>ETT Overview -- Edge (Old Test Cases)  </vt:lpstr>
      <vt:lpstr>ETT Overview -- Edge Old Test Cases</vt:lpstr>
      <vt:lpstr>ETT Overview -- Edge More Extensive Tests </vt:lpstr>
      <vt:lpstr>ETT Overview -- Edge More Extensive Tests </vt:lpstr>
      <vt:lpstr>ETT Overview -- Edge More Extensive Tests </vt:lpstr>
      <vt:lpstr>ETT Overview -- Edge More Extensive Tests </vt:lpstr>
      <vt:lpstr>ETT Overview -- Edge Bad MDNs </vt:lpstr>
      <vt:lpstr>ETT Overview -- HISP </vt:lpstr>
      <vt:lpstr>ETT Overview -- HISP </vt:lpstr>
      <vt:lpstr>Demo of Message Tracking</vt:lpstr>
      <vt:lpstr>XDR Test case 10 : Test Tool sends Direct, expects XDR</vt:lpstr>
      <vt:lpstr>PowerPoint Presentation</vt:lpstr>
      <vt:lpstr>PowerPoint Presentation</vt:lpstr>
      <vt:lpstr>PowerPoint Presentation</vt:lpstr>
      <vt:lpstr>PowerPoint Presentation</vt:lpstr>
      <vt:lpstr>XDR Test case 13 : Test Tool sends XDR, expects Direct</vt:lpstr>
      <vt:lpstr>PowerPoint Presentation</vt:lpstr>
      <vt:lpstr>PowerPoint Presentation</vt:lpstr>
      <vt:lpstr>PowerPoint Presentation</vt:lpstr>
      <vt:lpstr>PowerPoint Presentation</vt:lpstr>
      <vt:lpstr>PowerPoint Presentation</vt:lpstr>
      <vt:lpstr>PowerPoint Presentation</vt:lpstr>
      <vt:lpstr>ETT Overview</vt:lpstr>
    </vt:vector>
  </TitlesOfParts>
  <Company>HHS Office of the National Coordinator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Testing Tool</dc:title>
  <dc:creator/>
  <cp:lastModifiedBy>John Snyder</cp:lastModifiedBy>
  <cp:revision>47</cp:revision>
  <dcterms:modified xsi:type="dcterms:W3CDTF">2016-08-02T15:44:11Z</dcterms:modified>
</cp:coreProperties>
</file>